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wdp" ContentType="image/vnd.ms-photo"/>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28" r:id="rId1"/>
  </p:sldMasterIdLst>
  <p:sldIdLst>
    <p:sldId id="256" r:id="rId2"/>
    <p:sldId id="257" r:id="rId3"/>
    <p:sldId id="258" r:id="rId4"/>
    <p:sldId id="299" r:id="rId5"/>
    <p:sldId id="259" r:id="rId6"/>
    <p:sldId id="260" r:id="rId7"/>
    <p:sldId id="301" r:id="rId8"/>
    <p:sldId id="261" r:id="rId9"/>
    <p:sldId id="295" r:id="rId10"/>
    <p:sldId id="262" r:id="rId11"/>
    <p:sldId id="279" r:id="rId12"/>
    <p:sldId id="263" r:id="rId13"/>
    <p:sldId id="285" r:id="rId14"/>
    <p:sldId id="280" r:id="rId15"/>
    <p:sldId id="281" r:id="rId16"/>
    <p:sldId id="264" r:id="rId17"/>
    <p:sldId id="282" r:id="rId18"/>
    <p:sldId id="265" r:id="rId19"/>
    <p:sldId id="283" r:id="rId20"/>
    <p:sldId id="284" r:id="rId21"/>
    <p:sldId id="266" r:id="rId22"/>
    <p:sldId id="267" r:id="rId23"/>
    <p:sldId id="268" r:id="rId24"/>
    <p:sldId id="286" r:id="rId25"/>
    <p:sldId id="287" r:id="rId26"/>
    <p:sldId id="288" r:id="rId27"/>
    <p:sldId id="289" r:id="rId28"/>
    <p:sldId id="290" r:id="rId29"/>
    <p:sldId id="291" r:id="rId30"/>
    <p:sldId id="292" r:id="rId31"/>
    <p:sldId id="293" r:id="rId32"/>
    <p:sldId id="294" r:id="rId33"/>
    <p:sldId id="296" r:id="rId34"/>
    <p:sldId id="271" r:id="rId35"/>
    <p:sldId id="297" r:id="rId36"/>
    <p:sldId id="274" r:id="rId37"/>
    <p:sldId id="277" r:id="rId38"/>
    <p:sldId id="276" r:id="rId39"/>
    <p:sldId id="278" r:id="rId40"/>
    <p:sldId id="298" r:id="rId41"/>
    <p:sldId id="300" r:id="rId4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snapToGrid="0">
      <p:cViewPr varScale="1">
        <p:scale>
          <a:sx n="67" d="100"/>
          <a:sy n="67" d="100"/>
        </p:scale>
        <p:origin x="-104" y="-504"/>
      </p:cViewPr>
      <p:guideLst>
        <p:guide orient="horz" pos="2160"/>
        <p:guide pos="3840"/>
      </p:guideLst>
    </p:cSldViewPr>
  </p:slideViewPr>
  <p:notesTextViewPr>
    <p:cViewPr>
      <p:scale>
        <a:sx n="1" d="1"/>
        <a:sy n="1" d="1"/>
      </p:scale>
      <p:origin x="0" y="0"/>
    </p:cViewPr>
  </p:notesTextViewPr>
  <p:sorterViewPr>
    <p:cViewPr>
      <p:scale>
        <a:sx n="66" d="100"/>
        <a:sy n="66" d="100"/>
      </p:scale>
      <p:origin x="0" y="1536"/>
    </p:cViewPr>
  </p:sorterViewPr>
  <p:gridSpacing cx="76200" cy="76200"/>
</p:viewPr>
</file>

<file path=ppt/_rels/presentation.xml.rels><?xml version="1.0" encoding="UTF-8" standalone="yes"?>
<Relationships xmlns="http://schemas.openxmlformats.org/package/2006/relationships"><Relationship Id="rId46" Type="http://schemas.openxmlformats.org/officeDocument/2006/relationships/theme" Target="theme/theme1.xml"/><Relationship Id="rId47"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printerSettings" Target="printerSettings/printerSettings1.bin"/><Relationship Id="rId44" Type="http://schemas.openxmlformats.org/officeDocument/2006/relationships/presProps" Target="presProps.xml"/><Relationship Id="rId4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4" Type="http://schemas.openxmlformats.org/officeDocument/2006/relationships/image" Target="../media/image3.png"/><Relationship Id="rId5" Type="http://schemas.microsoft.com/office/2007/relationships/hdphoto" Target="../media/hdphoto1.wdp"/><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4" Type="http://schemas.openxmlformats.org/officeDocument/2006/relationships/image" Target="../media/image3.png"/><Relationship Id="rId5" Type="http://schemas.microsoft.com/office/2007/relationships/hdphoto" Target="../media/hdphoto1.wdp"/><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4" Type="http://schemas.openxmlformats.org/officeDocument/2006/relationships/image" Target="../media/image2.png"/><Relationship Id="rId5" Type="http://schemas.microsoft.com/office/2007/relationships/hdphoto" Target="../media/hdphoto1.wdp"/><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4" Type="http://schemas.openxmlformats.org/officeDocument/2006/relationships/image" Target="../media/image2.png"/><Relationship Id="rId5" Type="http://schemas.microsoft.com/office/2007/relationships/hdphoto" Target="../media/hdphoto1.wdp"/><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smtClean="0"/>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11/18/22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634466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11/18/22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7756608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11/18/22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4487230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11/18/22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2453255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smtClean="0"/>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48A87A34-81AB-432B-8DAE-1953F412C126}" type="datetimeFigureOut">
              <a:rPr lang="en-US" smtClean="0"/>
              <a:pPr/>
              <a:t>11/18/22</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033975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pPr/>
              <a:t>11/18/22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130815990"/>
      </p:ext>
    </p:extLst>
  </p:cSld>
  <p:clrMapOvr>
    <a:masterClrMapping/>
  </p:clrMapOvr>
  <p:extLst>
    <p:ext uri="{DCECCB84-F9BA-43D5-87BE-67443E8EF086}">
      <p15:sldGuideLst xmlns=""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11/18/22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103163585"/>
      </p:ext>
    </p:extLst>
  </p:cSld>
  <p:clrMapOvr>
    <a:masterClrMapping/>
  </p:clrMapOvr>
  <p:extLst>
    <p:ext uri="{DCECCB84-F9BA-43D5-87BE-67443E8EF086}">
      <p15:sldGuideLst xmlns=""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pPr/>
              <a:t>11/18/22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8007685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pPr/>
              <a:t>11/18/22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1135675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smtClean="0"/>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11/18/22</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932073954"/>
      </p:ext>
    </p:extLst>
  </p:cSld>
  <p:clrMapOvr>
    <a:masterClrMapping/>
  </p:clrMapOvr>
  <p:extLst>
    <p:ext uri="{DCECCB84-F9BA-43D5-87BE-67443E8EF086}">
      <p15:sldGuideLst xmlns=""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11/18/22</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66438838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2.png"/><Relationship Id="rId14" Type="http://schemas.microsoft.com/office/2007/relationships/hdphoto" Target="../media/hdphoto1.wdp"/><Relationship Id="rId15"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48A87A34-81AB-432B-8DAE-1953F412C126}" type="datetimeFigureOut">
              <a:rPr lang="en-US" smtClean="0"/>
              <a:pPr/>
              <a:t>11/18/22</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239645434"/>
      </p:ext>
    </p:extLst>
  </p:cSld>
  <p:clrMap bg1="lt1" tx1="dk1" bg2="lt2" tx2="dk2" accent1="accent1" accent2="accent2" accent3="accent3" accent4="accent4" accent5="accent5" accent6="accent6" hlink="hlink" folHlink="folHlink"/>
  <p:sldLayoutIdLst>
    <p:sldLayoutId id="2147483729" r:id="rId1"/>
    <p:sldLayoutId id="2147483730" r:id="rId2"/>
    <p:sldLayoutId id="2147483731" r:id="rId3"/>
    <p:sldLayoutId id="2147483732" r:id="rId4"/>
    <p:sldLayoutId id="2147483733" r:id="rId5"/>
    <p:sldLayoutId id="2147483734" r:id="rId6"/>
    <p:sldLayoutId id="2147483735" r:id="rId7"/>
    <p:sldLayoutId id="2147483736" r:id="rId8"/>
    <p:sldLayoutId id="2147483737" r:id="rId9"/>
    <p:sldLayoutId id="2147483738" r:id="rId10"/>
    <p:sldLayoutId id="2147483739"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5.png"/><Relationship Id="rId3" Type="http://schemas.openxmlformats.org/officeDocument/2006/relationships/image" Target="../media/image6.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8.png"/><Relationship Id="rId3" Type="http://schemas.openxmlformats.org/officeDocument/2006/relationships/image" Target="../media/image9.pn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1" Type="http://schemas.openxmlformats.org/officeDocument/2006/relationships/tags" Target="../tags/tag11.xml"/><Relationship Id="rId12" Type="http://schemas.openxmlformats.org/officeDocument/2006/relationships/slideLayout" Target="../slideLayouts/slideLayout2.xml"/><Relationship Id="rId1" Type="http://schemas.openxmlformats.org/officeDocument/2006/relationships/tags" Target="../tags/tag1.xml"/><Relationship Id="rId2" Type="http://schemas.openxmlformats.org/officeDocument/2006/relationships/tags" Target="../tags/tag2.xml"/><Relationship Id="rId3" Type="http://schemas.openxmlformats.org/officeDocument/2006/relationships/tags" Target="../tags/tag3.xml"/><Relationship Id="rId4" Type="http://schemas.openxmlformats.org/officeDocument/2006/relationships/tags" Target="../tags/tag4.xml"/><Relationship Id="rId5" Type="http://schemas.openxmlformats.org/officeDocument/2006/relationships/tags" Target="../tags/tag5.xml"/><Relationship Id="rId6" Type="http://schemas.openxmlformats.org/officeDocument/2006/relationships/tags" Target="../tags/tag6.xml"/><Relationship Id="rId7" Type="http://schemas.openxmlformats.org/officeDocument/2006/relationships/tags" Target="../tags/tag7.xml"/><Relationship Id="rId8" Type="http://schemas.openxmlformats.org/officeDocument/2006/relationships/tags" Target="../tags/tag8.xml"/><Relationship Id="rId9" Type="http://schemas.openxmlformats.org/officeDocument/2006/relationships/tags" Target="../tags/tag9.xml"/><Relationship Id="rId10" Type="http://schemas.openxmlformats.org/officeDocument/2006/relationships/tags" Target="../tags/tag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9848" y="1801368"/>
            <a:ext cx="9966960" cy="3035808"/>
          </a:xfrm>
        </p:spPr>
        <p:txBody>
          <a:bodyPr/>
          <a:lstStyle/>
          <a:p>
            <a:r>
              <a:rPr lang="en-US" dirty="0" smtClean="0"/>
              <a:t>Ralph Ellison </a:t>
            </a:r>
            <a:endParaRPr lang="en-US" dirty="0"/>
          </a:p>
        </p:txBody>
      </p:sp>
      <p:pic>
        <p:nvPicPr>
          <p:cNvPr id="6" name="Picture 5"/>
          <p:cNvPicPr>
            <a:picLocks noChangeAspect="1"/>
          </p:cNvPicPr>
          <p:nvPr/>
        </p:nvPicPr>
        <p:blipFill>
          <a:blip r:embed="rId2"/>
          <a:stretch>
            <a:fillRect/>
          </a:stretch>
        </p:blipFill>
        <p:spPr>
          <a:xfrm>
            <a:off x="315468" y="54864"/>
            <a:ext cx="4700016" cy="2249424"/>
          </a:xfrm>
          <a:prstGeom prst="rect">
            <a:avLst/>
          </a:prstGeom>
        </p:spPr>
      </p:pic>
      <p:pic>
        <p:nvPicPr>
          <p:cNvPr id="7" name="Picture 6"/>
          <p:cNvPicPr>
            <a:picLocks noChangeAspect="1"/>
          </p:cNvPicPr>
          <p:nvPr/>
        </p:nvPicPr>
        <p:blipFill>
          <a:blip r:embed="rId3"/>
          <a:stretch>
            <a:fillRect/>
          </a:stretch>
        </p:blipFill>
        <p:spPr>
          <a:xfrm>
            <a:off x="6053328" y="3831336"/>
            <a:ext cx="3231071" cy="2597515"/>
          </a:xfrm>
          <a:prstGeom prst="rect">
            <a:avLst/>
          </a:prstGeom>
        </p:spPr>
      </p:pic>
    </p:spTree>
    <p:extLst>
      <p:ext uri="{BB962C8B-B14F-4D97-AF65-F5344CB8AC3E}">
        <p14:creationId xmlns:p14="http://schemas.microsoft.com/office/powerpoint/2010/main" val="1031155066"/>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2000">
        <p15:prstTrans prst="fracture"/>
      </p:transition>
    </mc:Choice>
    <mc:Fallback>
      <p:transition xmlns:p14="http://schemas.microsoft.com/office/powerpoint/2010/main" spd="slow">
        <p:fade/>
      </p:transition>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848" y="155448"/>
            <a:ext cx="10058400" cy="649224"/>
          </a:xfrm>
        </p:spPr>
        <p:txBody>
          <a:bodyPr>
            <a:noAutofit/>
          </a:bodyPr>
          <a:lstStyle/>
          <a:p>
            <a:pPr algn="ctr"/>
            <a:r>
              <a:rPr lang="en-US" sz="4400" dirty="0" smtClean="0"/>
              <a:t>Chapter 1: </a:t>
            </a:r>
            <a:r>
              <a:rPr lang="en-US" altLang="en-US" sz="4400" dirty="0" smtClean="0"/>
              <a:t>Battle </a:t>
            </a:r>
            <a:r>
              <a:rPr lang="en-US" altLang="en-US" sz="4400" dirty="0"/>
              <a:t>Royal part 1</a:t>
            </a:r>
            <a:endParaRPr lang="en-US" sz="4400" dirty="0"/>
          </a:p>
        </p:txBody>
      </p:sp>
      <p:sp>
        <p:nvSpPr>
          <p:cNvPr id="3" name="Content Placeholder 2"/>
          <p:cNvSpPr>
            <a:spLocks noGrp="1"/>
          </p:cNvSpPr>
          <p:nvPr>
            <p:ph idx="1"/>
          </p:nvPr>
        </p:nvSpPr>
        <p:spPr>
          <a:xfrm>
            <a:off x="283464" y="804672"/>
            <a:ext cx="11667744" cy="5916168"/>
          </a:xfrm>
        </p:spPr>
        <p:txBody>
          <a:bodyPr>
            <a:normAutofit/>
          </a:bodyPr>
          <a:lstStyle/>
          <a:p>
            <a:pPr marL="365760" lvl="0" indent="-256032">
              <a:lnSpc>
                <a:spcPct val="100000"/>
              </a:lnSpc>
              <a:spcBef>
                <a:spcPts val="300"/>
              </a:spcBef>
              <a:buClr>
                <a:srgbClr val="1B587C"/>
              </a:buClr>
              <a:buSzTx/>
              <a:buFont typeface="Georgia"/>
              <a:buChar char="•"/>
              <a:defRPr/>
            </a:pPr>
            <a:r>
              <a:rPr lang="en-US" dirty="0">
                <a:solidFill>
                  <a:prstClr val="black"/>
                </a:solidFill>
                <a:latin typeface="Georgia"/>
              </a:rPr>
              <a:t>Setting: </a:t>
            </a:r>
          </a:p>
          <a:p>
            <a:pPr marL="658368" lvl="1" indent="-246888">
              <a:lnSpc>
                <a:spcPct val="100000"/>
              </a:lnSpc>
              <a:spcBef>
                <a:spcPts val="300"/>
              </a:spcBef>
              <a:spcAft>
                <a:spcPts val="0"/>
              </a:spcAft>
              <a:buClr>
                <a:srgbClr val="9F2936"/>
              </a:buClr>
              <a:buSzTx/>
              <a:buFont typeface="Georgia"/>
              <a:buChar char="▫"/>
              <a:defRPr/>
            </a:pPr>
            <a:r>
              <a:rPr lang="en-US" dirty="0">
                <a:solidFill>
                  <a:srgbClr val="9F2936"/>
                </a:solidFill>
                <a:latin typeface="Georgia"/>
              </a:rPr>
              <a:t>After high school graduation, ballroom of a hotel</a:t>
            </a:r>
          </a:p>
          <a:p>
            <a:pPr marL="365760" lvl="0" indent="-256032">
              <a:lnSpc>
                <a:spcPct val="100000"/>
              </a:lnSpc>
              <a:spcBef>
                <a:spcPts val="300"/>
              </a:spcBef>
              <a:buClr>
                <a:srgbClr val="1B587C"/>
              </a:buClr>
              <a:buSzTx/>
              <a:buFont typeface="Georgia"/>
              <a:buChar char="•"/>
              <a:defRPr/>
            </a:pPr>
            <a:r>
              <a:rPr lang="en-US" dirty="0">
                <a:solidFill>
                  <a:prstClr val="black"/>
                </a:solidFill>
                <a:latin typeface="Georgia"/>
              </a:rPr>
              <a:t>IM (character) becomes the main narrator</a:t>
            </a:r>
          </a:p>
          <a:p>
            <a:pPr marL="658368" lvl="1" indent="-246888">
              <a:lnSpc>
                <a:spcPct val="100000"/>
              </a:lnSpc>
              <a:spcBef>
                <a:spcPts val="300"/>
              </a:spcBef>
              <a:spcAft>
                <a:spcPts val="0"/>
              </a:spcAft>
              <a:buClr>
                <a:srgbClr val="9F2936"/>
              </a:buClr>
              <a:buSzTx/>
              <a:buFont typeface="Georgia"/>
              <a:buChar char="▫"/>
              <a:defRPr/>
            </a:pPr>
            <a:r>
              <a:rPr lang="en-US" dirty="0">
                <a:solidFill>
                  <a:srgbClr val="9F2936"/>
                </a:solidFill>
                <a:latin typeface="Georgia"/>
              </a:rPr>
              <a:t>His behavior around whites signifies his naivety </a:t>
            </a:r>
          </a:p>
          <a:p>
            <a:pPr marL="658368" lvl="1" indent="-246888">
              <a:lnSpc>
                <a:spcPct val="100000"/>
              </a:lnSpc>
              <a:spcBef>
                <a:spcPts val="300"/>
              </a:spcBef>
              <a:spcAft>
                <a:spcPts val="0"/>
              </a:spcAft>
              <a:buClr>
                <a:srgbClr val="9F2936"/>
              </a:buClr>
              <a:buSzTx/>
              <a:buFont typeface="Georgia"/>
              <a:buChar char="▫"/>
              <a:defRPr/>
            </a:pPr>
            <a:r>
              <a:rPr lang="en-US" dirty="0">
                <a:solidFill>
                  <a:srgbClr val="9F2936"/>
                </a:solidFill>
                <a:latin typeface="Georgia"/>
              </a:rPr>
              <a:t>IM (narrator) makes comments at beginning and end of chapter showing how much he’s changed</a:t>
            </a:r>
          </a:p>
          <a:p>
            <a:pPr marL="366268" lvl="0" indent="-246888">
              <a:lnSpc>
                <a:spcPct val="100000"/>
              </a:lnSpc>
              <a:spcBef>
                <a:spcPts val="300"/>
              </a:spcBef>
              <a:buClr>
                <a:srgbClr val="1B587C"/>
              </a:buClr>
              <a:buSzTx/>
              <a:buFont typeface="Georgia"/>
              <a:buChar char="▫"/>
              <a:defRPr/>
            </a:pPr>
            <a:r>
              <a:rPr lang="en-US" dirty="0">
                <a:solidFill>
                  <a:prstClr val="black"/>
                </a:solidFill>
                <a:latin typeface="Georgia"/>
              </a:rPr>
              <a:t>Dialogue &amp; diction/syntax &amp; tone:</a:t>
            </a:r>
          </a:p>
          <a:p>
            <a:pPr marL="657860" lvl="1" indent="-256032">
              <a:lnSpc>
                <a:spcPct val="100000"/>
              </a:lnSpc>
              <a:spcBef>
                <a:spcPts val="300"/>
              </a:spcBef>
              <a:spcAft>
                <a:spcPts val="0"/>
              </a:spcAft>
              <a:buClr>
                <a:srgbClr val="1B587C"/>
              </a:buClr>
              <a:buSzTx/>
              <a:buFont typeface="Georgia"/>
              <a:buChar char="•"/>
              <a:defRPr/>
            </a:pPr>
            <a:r>
              <a:rPr lang="en-US" dirty="0">
                <a:solidFill>
                  <a:srgbClr val="9F2936"/>
                </a:solidFill>
                <a:latin typeface="Georgia"/>
              </a:rPr>
              <a:t>Major difference between the voices of IM (character) and IM (narrator): IM (character) merely states things, doesn’t analyze or doubt them, IM (narrator) is more experienced and jaded, ironically humorous </a:t>
            </a:r>
          </a:p>
          <a:p>
            <a:pPr marL="365760" lvl="0" indent="-256032">
              <a:lnSpc>
                <a:spcPct val="100000"/>
              </a:lnSpc>
              <a:spcBef>
                <a:spcPts val="300"/>
              </a:spcBef>
              <a:buClr>
                <a:srgbClr val="1B587C"/>
              </a:buClr>
              <a:buSzTx/>
              <a:buFont typeface="Georgia"/>
              <a:buChar char="•"/>
              <a:defRPr/>
            </a:pPr>
            <a:r>
              <a:rPr lang="en-US" dirty="0">
                <a:solidFill>
                  <a:prstClr val="black"/>
                </a:solidFill>
                <a:latin typeface="Georgia"/>
              </a:rPr>
              <a:t>Allusions:</a:t>
            </a:r>
          </a:p>
          <a:p>
            <a:pPr marL="658368" lvl="1" indent="-246888">
              <a:lnSpc>
                <a:spcPct val="100000"/>
              </a:lnSpc>
              <a:spcBef>
                <a:spcPts val="300"/>
              </a:spcBef>
              <a:spcAft>
                <a:spcPts val="0"/>
              </a:spcAft>
              <a:buClr>
                <a:srgbClr val="9F2936"/>
              </a:buClr>
              <a:buSzTx/>
              <a:buFont typeface="Georgia"/>
              <a:buChar char="▫"/>
              <a:defRPr/>
            </a:pPr>
            <a:r>
              <a:rPr lang="en-US" dirty="0">
                <a:solidFill>
                  <a:srgbClr val="9F2936"/>
                </a:solidFill>
                <a:latin typeface="Georgia"/>
              </a:rPr>
              <a:t>Booker T </a:t>
            </a:r>
            <a:r>
              <a:rPr lang="en-US" dirty="0" smtClean="0">
                <a:solidFill>
                  <a:srgbClr val="9F2936"/>
                </a:solidFill>
                <a:latin typeface="Georgia"/>
              </a:rPr>
              <a:t>Washington</a:t>
            </a:r>
          </a:p>
          <a:p>
            <a:pPr marL="658368" lvl="1" indent="-246888">
              <a:lnSpc>
                <a:spcPct val="100000"/>
              </a:lnSpc>
              <a:spcBef>
                <a:spcPts val="300"/>
              </a:spcBef>
              <a:spcAft>
                <a:spcPts val="0"/>
              </a:spcAft>
              <a:buClr>
                <a:srgbClr val="9F2936"/>
              </a:buClr>
              <a:buSzTx/>
              <a:buFont typeface="Georgia"/>
              <a:buChar char="▫"/>
              <a:defRPr/>
            </a:pPr>
            <a:r>
              <a:rPr lang="en-US" dirty="0" smtClean="0">
                <a:solidFill>
                  <a:srgbClr val="9F2936"/>
                </a:solidFill>
                <a:latin typeface="Georgia"/>
              </a:rPr>
              <a:t>Atlanta </a:t>
            </a:r>
            <a:r>
              <a:rPr lang="en-US" dirty="0">
                <a:solidFill>
                  <a:srgbClr val="9F2936"/>
                </a:solidFill>
                <a:latin typeface="Georgia"/>
              </a:rPr>
              <a:t>Compromise </a:t>
            </a:r>
            <a:endParaRPr lang="en-US" dirty="0" smtClean="0">
              <a:solidFill>
                <a:srgbClr val="9F2936"/>
              </a:solidFill>
              <a:latin typeface="Georgia"/>
            </a:endParaRPr>
          </a:p>
          <a:p>
            <a:pPr marL="658368" lvl="1" indent="-246888">
              <a:lnSpc>
                <a:spcPct val="100000"/>
              </a:lnSpc>
              <a:spcBef>
                <a:spcPts val="300"/>
              </a:spcBef>
              <a:spcAft>
                <a:spcPts val="0"/>
              </a:spcAft>
              <a:buClr>
                <a:srgbClr val="9F2936"/>
              </a:buClr>
              <a:buSzTx/>
              <a:buFont typeface="Georgia"/>
              <a:buChar char="▫"/>
              <a:defRPr/>
            </a:pPr>
            <a:r>
              <a:rPr lang="en-US" dirty="0" smtClean="0">
                <a:solidFill>
                  <a:srgbClr val="9F2936"/>
                </a:solidFill>
                <a:latin typeface="Georgia"/>
              </a:rPr>
              <a:t>Emancipation Proclamation </a:t>
            </a:r>
            <a:endParaRPr lang="en-US" dirty="0">
              <a:solidFill>
                <a:srgbClr val="9F2936"/>
              </a:solidFill>
              <a:latin typeface="Georgia"/>
            </a:endParaRPr>
          </a:p>
          <a:p>
            <a:pPr marL="365760" lvl="0" indent="-256032">
              <a:lnSpc>
                <a:spcPct val="100000"/>
              </a:lnSpc>
              <a:spcBef>
                <a:spcPts val="300"/>
              </a:spcBef>
              <a:buClr>
                <a:srgbClr val="1B587C"/>
              </a:buClr>
              <a:buSzTx/>
              <a:buFont typeface="Georgia"/>
              <a:buChar char="•"/>
              <a:defRPr/>
            </a:pPr>
            <a:r>
              <a:rPr lang="en-US" dirty="0">
                <a:solidFill>
                  <a:prstClr val="black"/>
                </a:solidFill>
                <a:latin typeface="Georgia"/>
              </a:rPr>
              <a:t>Symbols/motifs:</a:t>
            </a:r>
          </a:p>
          <a:p>
            <a:pPr marL="658368" lvl="1" indent="-246888">
              <a:lnSpc>
                <a:spcPct val="100000"/>
              </a:lnSpc>
              <a:spcBef>
                <a:spcPts val="300"/>
              </a:spcBef>
              <a:spcAft>
                <a:spcPts val="0"/>
              </a:spcAft>
              <a:buClr>
                <a:srgbClr val="9F2936"/>
              </a:buClr>
              <a:buSzTx/>
              <a:buFont typeface="Georgia"/>
              <a:buChar char="▫"/>
              <a:defRPr/>
            </a:pPr>
            <a:r>
              <a:rPr lang="en-US" dirty="0">
                <a:solidFill>
                  <a:srgbClr val="9F2936"/>
                </a:solidFill>
                <a:latin typeface="Georgia"/>
              </a:rPr>
              <a:t>Black &amp; white sexuality</a:t>
            </a:r>
          </a:p>
          <a:p>
            <a:pPr marL="658368" lvl="1" indent="-246888">
              <a:lnSpc>
                <a:spcPct val="100000"/>
              </a:lnSpc>
              <a:spcBef>
                <a:spcPts val="300"/>
              </a:spcBef>
              <a:spcAft>
                <a:spcPts val="0"/>
              </a:spcAft>
              <a:buClr>
                <a:srgbClr val="9F2936"/>
              </a:buClr>
              <a:buSzTx/>
              <a:buFont typeface="Georgia"/>
              <a:buChar char="▫"/>
              <a:defRPr/>
            </a:pPr>
            <a:r>
              <a:rPr lang="en-US" dirty="0">
                <a:solidFill>
                  <a:srgbClr val="9F2936"/>
                </a:solidFill>
                <a:latin typeface="Georgia"/>
              </a:rPr>
              <a:t>Electricity </a:t>
            </a:r>
          </a:p>
          <a:p>
            <a:pPr marL="658368" lvl="1" indent="-246888">
              <a:lnSpc>
                <a:spcPct val="100000"/>
              </a:lnSpc>
              <a:spcBef>
                <a:spcPts val="300"/>
              </a:spcBef>
              <a:spcAft>
                <a:spcPts val="0"/>
              </a:spcAft>
              <a:buClr>
                <a:srgbClr val="9F2936"/>
              </a:buClr>
              <a:buSzTx/>
              <a:buFont typeface="Georgia"/>
              <a:buChar char="▫"/>
              <a:defRPr/>
            </a:pPr>
            <a:r>
              <a:rPr lang="en-US" dirty="0">
                <a:solidFill>
                  <a:srgbClr val="9F2936"/>
                </a:solidFill>
                <a:latin typeface="Georgia"/>
              </a:rPr>
              <a:t>Whites causing conflict between blacks</a:t>
            </a:r>
          </a:p>
          <a:p>
            <a:pPr marL="658368" lvl="1" indent="-246888">
              <a:lnSpc>
                <a:spcPct val="100000"/>
              </a:lnSpc>
              <a:spcBef>
                <a:spcPts val="300"/>
              </a:spcBef>
              <a:spcAft>
                <a:spcPts val="0"/>
              </a:spcAft>
              <a:buClr>
                <a:srgbClr val="9F2936"/>
              </a:buClr>
              <a:buSzTx/>
              <a:buFont typeface="Georgia"/>
              <a:buChar char="▫"/>
              <a:defRPr/>
            </a:pPr>
            <a:r>
              <a:rPr lang="en-US" dirty="0">
                <a:solidFill>
                  <a:srgbClr val="9F2936"/>
                </a:solidFill>
                <a:latin typeface="Georgia"/>
              </a:rPr>
              <a:t>Briefcase </a:t>
            </a:r>
          </a:p>
          <a:p>
            <a:pPr marL="658368" lvl="1" indent="-246888">
              <a:lnSpc>
                <a:spcPct val="100000"/>
              </a:lnSpc>
              <a:spcBef>
                <a:spcPts val="300"/>
              </a:spcBef>
              <a:spcAft>
                <a:spcPts val="0"/>
              </a:spcAft>
              <a:buClr>
                <a:srgbClr val="9F2936"/>
              </a:buClr>
              <a:buSzTx/>
              <a:buFont typeface="Georgia"/>
              <a:buChar char="▫"/>
              <a:defRPr/>
            </a:pPr>
            <a:r>
              <a:rPr lang="en-US" dirty="0">
                <a:solidFill>
                  <a:srgbClr val="9F2936"/>
                </a:solidFill>
                <a:latin typeface="Georgia"/>
              </a:rPr>
              <a:t>“To whom it may concern: keep this nigger-boy running”</a:t>
            </a:r>
          </a:p>
          <a:p>
            <a:endParaRPr lang="en-US" dirty="0"/>
          </a:p>
        </p:txBody>
      </p:sp>
    </p:spTree>
    <p:extLst>
      <p:ext uri="{BB962C8B-B14F-4D97-AF65-F5344CB8AC3E}">
        <p14:creationId xmlns:p14="http://schemas.microsoft.com/office/powerpoint/2010/main" val="1792571505"/>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3250">
        <p15:prstTrans prst="origami"/>
      </p:transition>
    </mc:Choice>
    <mc:Fallback>
      <p:transition xmlns:p14="http://schemas.microsoft.com/office/powerpoint/2010/mai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1" dur="500"/>
                                        <p:tgtEl>
                                          <p:spTgt spid="3">
                                            <p:txEl>
                                              <p:pRg st="2" end="2"/>
                                            </p:txEl>
                                          </p:spTgt>
                                        </p:tgtEl>
                                      </p:cBhvr>
                                    </p:animEffect>
                                  </p:childTnLst>
                                </p:cTn>
                              </p:par>
                              <p:par>
                                <p:cTn id="22" presetID="53" presetClass="entr" presetSubtype="16" fill="hold"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calcmode="lin" valueType="num">
                                      <p:cBhvr>
                                        <p:cTn id="24"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5"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6" dur="500"/>
                                        <p:tgtEl>
                                          <p:spTgt spid="3">
                                            <p:txEl>
                                              <p:pRg st="3" end="3"/>
                                            </p:txEl>
                                          </p:spTgt>
                                        </p:tgtEl>
                                      </p:cBhvr>
                                    </p:animEffect>
                                  </p:childTnLst>
                                </p:cTn>
                              </p:par>
                              <p:par>
                                <p:cTn id="27" presetID="53" presetClass="entr" presetSubtype="16" fill="hold"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p:cTn id="29"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0"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1" dur="500"/>
                                        <p:tgtEl>
                                          <p:spTgt spid="3">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53" presetClass="entr" presetSubtype="16" fill="hold" nodeType="click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 calcmode="lin" valueType="num">
                                      <p:cBhvr>
                                        <p:cTn id="36"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7"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8" dur="500"/>
                                        <p:tgtEl>
                                          <p:spTgt spid="3">
                                            <p:txEl>
                                              <p:pRg st="5" end="5"/>
                                            </p:txEl>
                                          </p:spTgt>
                                        </p:tgtEl>
                                      </p:cBhvr>
                                    </p:animEffect>
                                  </p:childTnLst>
                                </p:cTn>
                              </p:par>
                              <p:par>
                                <p:cTn id="39" presetID="53" presetClass="entr" presetSubtype="16" fill="hold" nodeType="with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 calcmode="lin" valueType="num">
                                      <p:cBhvr>
                                        <p:cTn id="41"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2"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3" dur="500"/>
                                        <p:tgtEl>
                                          <p:spTgt spid="3">
                                            <p:txEl>
                                              <p:pRg st="6" end="6"/>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53" presetClass="entr" presetSubtype="16" fill="hold" nodeType="clickEffect">
                                  <p:stCondLst>
                                    <p:cond delay="0"/>
                                  </p:stCondLst>
                                  <p:childTnLst>
                                    <p:set>
                                      <p:cBhvr>
                                        <p:cTn id="47" dur="1" fill="hold">
                                          <p:stCondLst>
                                            <p:cond delay="0"/>
                                          </p:stCondLst>
                                        </p:cTn>
                                        <p:tgtEl>
                                          <p:spTgt spid="3">
                                            <p:txEl>
                                              <p:pRg st="7" end="7"/>
                                            </p:txEl>
                                          </p:spTgt>
                                        </p:tgtEl>
                                        <p:attrNameLst>
                                          <p:attrName>style.visibility</p:attrName>
                                        </p:attrNameLst>
                                      </p:cBhvr>
                                      <p:to>
                                        <p:strVal val="visible"/>
                                      </p:to>
                                    </p:set>
                                    <p:anim calcmode="lin" valueType="num">
                                      <p:cBhvr>
                                        <p:cTn id="48"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49"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50" dur="500"/>
                                        <p:tgtEl>
                                          <p:spTgt spid="3">
                                            <p:txEl>
                                              <p:pRg st="7" end="7"/>
                                            </p:txEl>
                                          </p:spTgt>
                                        </p:tgtEl>
                                      </p:cBhvr>
                                    </p:animEffect>
                                  </p:childTnLst>
                                </p:cTn>
                              </p:par>
                              <p:par>
                                <p:cTn id="51" presetID="53" presetClass="entr" presetSubtype="16" fill="hold" nodeType="withEffect">
                                  <p:stCondLst>
                                    <p:cond delay="0"/>
                                  </p:stCondLst>
                                  <p:childTnLst>
                                    <p:set>
                                      <p:cBhvr>
                                        <p:cTn id="52" dur="1" fill="hold">
                                          <p:stCondLst>
                                            <p:cond delay="0"/>
                                          </p:stCondLst>
                                        </p:cTn>
                                        <p:tgtEl>
                                          <p:spTgt spid="3">
                                            <p:txEl>
                                              <p:pRg st="8" end="8"/>
                                            </p:txEl>
                                          </p:spTgt>
                                        </p:tgtEl>
                                        <p:attrNameLst>
                                          <p:attrName>style.visibility</p:attrName>
                                        </p:attrNameLst>
                                      </p:cBhvr>
                                      <p:to>
                                        <p:strVal val="visible"/>
                                      </p:to>
                                    </p:set>
                                    <p:anim calcmode="lin" valueType="num">
                                      <p:cBhvr>
                                        <p:cTn id="53"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54"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55" dur="500"/>
                                        <p:tgtEl>
                                          <p:spTgt spid="3">
                                            <p:txEl>
                                              <p:pRg st="8" end="8"/>
                                            </p:txEl>
                                          </p:spTgt>
                                        </p:tgtEl>
                                      </p:cBhvr>
                                    </p:animEffect>
                                  </p:childTnLst>
                                </p:cTn>
                              </p:par>
                              <p:par>
                                <p:cTn id="56" presetID="53" presetClass="entr" presetSubtype="16" fill="hold" nodeType="withEffect">
                                  <p:stCondLst>
                                    <p:cond delay="0"/>
                                  </p:stCondLst>
                                  <p:childTnLst>
                                    <p:set>
                                      <p:cBhvr>
                                        <p:cTn id="57" dur="1" fill="hold">
                                          <p:stCondLst>
                                            <p:cond delay="0"/>
                                          </p:stCondLst>
                                        </p:cTn>
                                        <p:tgtEl>
                                          <p:spTgt spid="3">
                                            <p:txEl>
                                              <p:pRg st="9" end="9"/>
                                            </p:txEl>
                                          </p:spTgt>
                                        </p:tgtEl>
                                        <p:attrNameLst>
                                          <p:attrName>style.visibility</p:attrName>
                                        </p:attrNameLst>
                                      </p:cBhvr>
                                      <p:to>
                                        <p:strVal val="visible"/>
                                      </p:to>
                                    </p:set>
                                    <p:anim calcmode="lin" valueType="num">
                                      <p:cBhvr>
                                        <p:cTn id="58" dur="500" fill="hold"/>
                                        <p:tgtEl>
                                          <p:spTgt spid="3">
                                            <p:txEl>
                                              <p:pRg st="9" end="9"/>
                                            </p:txEl>
                                          </p:spTgt>
                                        </p:tgtEl>
                                        <p:attrNameLst>
                                          <p:attrName>ppt_w</p:attrName>
                                        </p:attrNameLst>
                                      </p:cBhvr>
                                      <p:tavLst>
                                        <p:tav tm="0">
                                          <p:val>
                                            <p:fltVal val="0"/>
                                          </p:val>
                                        </p:tav>
                                        <p:tav tm="100000">
                                          <p:val>
                                            <p:strVal val="#ppt_w"/>
                                          </p:val>
                                        </p:tav>
                                      </p:tavLst>
                                    </p:anim>
                                    <p:anim calcmode="lin" valueType="num">
                                      <p:cBhvr>
                                        <p:cTn id="59" dur="500" fill="hold"/>
                                        <p:tgtEl>
                                          <p:spTgt spid="3">
                                            <p:txEl>
                                              <p:pRg st="9" end="9"/>
                                            </p:txEl>
                                          </p:spTgt>
                                        </p:tgtEl>
                                        <p:attrNameLst>
                                          <p:attrName>ppt_h</p:attrName>
                                        </p:attrNameLst>
                                      </p:cBhvr>
                                      <p:tavLst>
                                        <p:tav tm="0">
                                          <p:val>
                                            <p:fltVal val="0"/>
                                          </p:val>
                                        </p:tav>
                                        <p:tav tm="100000">
                                          <p:val>
                                            <p:strVal val="#ppt_h"/>
                                          </p:val>
                                        </p:tav>
                                      </p:tavLst>
                                    </p:anim>
                                    <p:animEffect transition="in" filter="fade">
                                      <p:cBhvr>
                                        <p:cTn id="60" dur="500"/>
                                        <p:tgtEl>
                                          <p:spTgt spid="3">
                                            <p:txEl>
                                              <p:pRg st="9" end="9"/>
                                            </p:txEl>
                                          </p:spTgt>
                                        </p:tgtEl>
                                      </p:cBhvr>
                                    </p:animEffect>
                                  </p:childTnLst>
                                </p:cTn>
                              </p:par>
                              <p:par>
                                <p:cTn id="61" presetID="53" presetClass="entr" presetSubtype="16" fill="hold" nodeType="withEffect">
                                  <p:stCondLst>
                                    <p:cond delay="0"/>
                                  </p:stCondLst>
                                  <p:childTnLst>
                                    <p:set>
                                      <p:cBhvr>
                                        <p:cTn id="62" dur="1" fill="hold">
                                          <p:stCondLst>
                                            <p:cond delay="0"/>
                                          </p:stCondLst>
                                        </p:cTn>
                                        <p:tgtEl>
                                          <p:spTgt spid="3">
                                            <p:txEl>
                                              <p:pRg st="10" end="10"/>
                                            </p:txEl>
                                          </p:spTgt>
                                        </p:tgtEl>
                                        <p:attrNameLst>
                                          <p:attrName>style.visibility</p:attrName>
                                        </p:attrNameLst>
                                      </p:cBhvr>
                                      <p:to>
                                        <p:strVal val="visible"/>
                                      </p:to>
                                    </p:set>
                                    <p:anim calcmode="lin" valueType="num">
                                      <p:cBhvr>
                                        <p:cTn id="63" dur="500" fill="hold"/>
                                        <p:tgtEl>
                                          <p:spTgt spid="3">
                                            <p:txEl>
                                              <p:pRg st="10" end="10"/>
                                            </p:txEl>
                                          </p:spTgt>
                                        </p:tgtEl>
                                        <p:attrNameLst>
                                          <p:attrName>ppt_w</p:attrName>
                                        </p:attrNameLst>
                                      </p:cBhvr>
                                      <p:tavLst>
                                        <p:tav tm="0">
                                          <p:val>
                                            <p:fltVal val="0"/>
                                          </p:val>
                                        </p:tav>
                                        <p:tav tm="100000">
                                          <p:val>
                                            <p:strVal val="#ppt_w"/>
                                          </p:val>
                                        </p:tav>
                                      </p:tavLst>
                                    </p:anim>
                                    <p:anim calcmode="lin" valueType="num">
                                      <p:cBhvr>
                                        <p:cTn id="64" dur="500" fill="hold"/>
                                        <p:tgtEl>
                                          <p:spTgt spid="3">
                                            <p:txEl>
                                              <p:pRg st="10" end="10"/>
                                            </p:txEl>
                                          </p:spTgt>
                                        </p:tgtEl>
                                        <p:attrNameLst>
                                          <p:attrName>ppt_h</p:attrName>
                                        </p:attrNameLst>
                                      </p:cBhvr>
                                      <p:tavLst>
                                        <p:tav tm="0">
                                          <p:val>
                                            <p:fltVal val="0"/>
                                          </p:val>
                                        </p:tav>
                                        <p:tav tm="100000">
                                          <p:val>
                                            <p:strVal val="#ppt_h"/>
                                          </p:val>
                                        </p:tav>
                                      </p:tavLst>
                                    </p:anim>
                                    <p:animEffect transition="in" filter="fade">
                                      <p:cBhvr>
                                        <p:cTn id="65" dur="500"/>
                                        <p:tgtEl>
                                          <p:spTgt spid="3">
                                            <p:txEl>
                                              <p:pRg st="10" end="10"/>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53" presetClass="entr" presetSubtype="16" fill="hold" nodeType="clickEffect">
                                  <p:stCondLst>
                                    <p:cond delay="0"/>
                                  </p:stCondLst>
                                  <p:childTnLst>
                                    <p:set>
                                      <p:cBhvr>
                                        <p:cTn id="69" dur="1" fill="hold">
                                          <p:stCondLst>
                                            <p:cond delay="0"/>
                                          </p:stCondLst>
                                        </p:cTn>
                                        <p:tgtEl>
                                          <p:spTgt spid="3">
                                            <p:txEl>
                                              <p:pRg st="11" end="11"/>
                                            </p:txEl>
                                          </p:spTgt>
                                        </p:tgtEl>
                                        <p:attrNameLst>
                                          <p:attrName>style.visibility</p:attrName>
                                        </p:attrNameLst>
                                      </p:cBhvr>
                                      <p:to>
                                        <p:strVal val="visible"/>
                                      </p:to>
                                    </p:set>
                                    <p:anim calcmode="lin" valueType="num">
                                      <p:cBhvr>
                                        <p:cTn id="70" dur="500" fill="hold"/>
                                        <p:tgtEl>
                                          <p:spTgt spid="3">
                                            <p:txEl>
                                              <p:pRg st="11" end="11"/>
                                            </p:txEl>
                                          </p:spTgt>
                                        </p:tgtEl>
                                        <p:attrNameLst>
                                          <p:attrName>ppt_w</p:attrName>
                                        </p:attrNameLst>
                                      </p:cBhvr>
                                      <p:tavLst>
                                        <p:tav tm="0">
                                          <p:val>
                                            <p:fltVal val="0"/>
                                          </p:val>
                                        </p:tav>
                                        <p:tav tm="100000">
                                          <p:val>
                                            <p:strVal val="#ppt_w"/>
                                          </p:val>
                                        </p:tav>
                                      </p:tavLst>
                                    </p:anim>
                                    <p:anim calcmode="lin" valueType="num">
                                      <p:cBhvr>
                                        <p:cTn id="71" dur="500" fill="hold"/>
                                        <p:tgtEl>
                                          <p:spTgt spid="3">
                                            <p:txEl>
                                              <p:pRg st="11" end="11"/>
                                            </p:txEl>
                                          </p:spTgt>
                                        </p:tgtEl>
                                        <p:attrNameLst>
                                          <p:attrName>ppt_h</p:attrName>
                                        </p:attrNameLst>
                                      </p:cBhvr>
                                      <p:tavLst>
                                        <p:tav tm="0">
                                          <p:val>
                                            <p:fltVal val="0"/>
                                          </p:val>
                                        </p:tav>
                                        <p:tav tm="100000">
                                          <p:val>
                                            <p:strVal val="#ppt_h"/>
                                          </p:val>
                                        </p:tav>
                                      </p:tavLst>
                                    </p:anim>
                                    <p:animEffect transition="in" filter="fade">
                                      <p:cBhvr>
                                        <p:cTn id="72" dur="500"/>
                                        <p:tgtEl>
                                          <p:spTgt spid="3">
                                            <p:txEl>
                                              <p:pRg st="11" end="11"/>
                                            </p:txEl>
                                          </p:spTgt>
                                        </p:tgtEl>
                                      </p:cBhvr>
                                    </p:animEffect>
                                  </p:childTnLst>
                                </p:cTn>
                              </p:par>
                              <p:par>
                                <p:cTn id="73" presetID="53" presetClass="entr" presetSubtype="16" fill="hold" nodeType="withEffect">
                                  <p:stCondLst>
                                    <p:cond delay="0"/>
                                  </p:stCondLst>
                                  <p:childTnLst>
                                    <p:set>
                                      <p:cBhvr>
                                        <p:cTn id="74" dur="1" fill="hold">
                                          <p:stCondLst>
                                            <p:cond delay="0"/>
                                          </p:stCondLst>
                                        </p:cTn>
                                        <p:tgtEl>
                                          <p:spTgt spid="3">
                                            <p:txEl>
                                              <p:pRg st="12" end="12"/>
                                            </p:txEl>
                                          </p:spTgt>
                                        </p:tgtEl>
                                        <p:attrNameLst>
                                          <p:attrName>style.visibility</p:attrName>
                                        </p:attrNameLst>
                                      </p:cBhvr>
                                      <p:to>
                                        <p:strVal val="visible"/>
                                      </p:to>
                                    </p:set>
                                    <p:anim calcmode="lin" valueType="num">
                                      <p:cBhvr>
                                        <p:cTn id="75" dur="500" fill="hold"/>
                                        <p:tgtEl>
                                          <p:spTgt spid="3">
                                            <p:txEl>
                                              <p:pRg st="12" end="12"/>
                                            </p:txEl>
                                          </p:spTgt>
                                        </p:tgtEl>
                                        <p:attrNameLst>
                                          <p:attrName>ppt_w</p:attrName>
                                        </p:attrNameLst>
                                      </p:cBhvr>
                                      <p:tavLst>
                                        <p:tav tm="0">
                                          <p:val>
                                            <p:fltVal val="0"/>
                                          </p:val>
                                        </p:tav>
                                        <p:tav tm="100000">
                                          <p:val>
                                            <p:strVal val="#ppt_w"/>
                                          </p:val>
                                        </p:tav>
                                      </p:tavLst>
                                    </p:anim>
                                    <p:anim calcmode="lin" valueType="num">
                                      <p:cBhvr>
                                        <p:cTn id="76" dur="500" fill="hold"/>
                                        <p:tgtEl>
                                          <p:spTgt spid="3">
                                            <p:txEl>
                                              <p:pRg st="12" end="12"/>
                                            </p:txEl>
                                          </p:spTgt>
                                        </p:tgtEl>
                                        <p:attrNameLst>
                                          <p:attrName>ppt_h</p:attrName>
                                        </p:attrNameLst>
                                      </p:cBhvr>
                                      <p:tavLst>
                                        <p:tav tm="0">
                                          <p:val>
                                            <p:fltVal val="0"/>
                                          </p:val>
                                        </p:tav>
                                        <p:tav tm="100000">
                                          <p:val>
                                            <p:strVal val="#ppt_h"/>
                                          </p:val>
                                        </p:tav>
                                      </p:tavLst>
                                    </p:anim>
                                    <p:animEffect transition="in" filter="fade">
                                      <p:cBhvr>
                                        <p:cTn id="77" dur="500"/>
                                        <p:tgtEl>
                                          <p:spTgt spid="3">
                                            <p:txEl>
                                              <p:pRg st="12" end="12"/>
                                            </p:txEl>
                                          </p:spTgt>
                                        </p:tgtEl>
                                      </p:cBhvr>
                                    </p:animEffect>
                                  </p:childTnLst>
                                </p:cTn>
                              </p:par>
                              <p:par>
                                <p:cTn id="78" presetID="53" presetClass="entr" presetSubtype="16" fill="hold" nodeType="withEffect">
                                  <p:stCondLst>
                                    <p:cond delay="0"/>
                                  </p:stCondLst>
                                  <p:childTnLst>
                                    <p:set>
                                      <p:cBhvr>
                                        <p:cTn id="79" dur="1" fill="hold">
                                          <p:stCondLst>
                                            <p:cond delay="0"/>
                                          </p:stCondLst>
                                        </p:cTn>
                                        <p:tgtEl>
                                          <p:spTgt spid="3">
                                            <p:txEl>
                                              <p:pRg st="13" end="13"/>
                                            </p:txEl>
                                          </p:spTgt>
                                        </p:tgtEl>
                                        <p:attrNameLst>
                                          <p:attrName>style.visibility</p:attrName>
                                        </p:attrNameLst>
                                      </p:cBhvr>
                                      <p:to>
                                        <p:strVal val="visible"/>
                                      </p:to>
                                    </p:set>
                                    <p:anim calcmode="lin" valueType="num">
                                      <p:cBhvr>
                                        <p:cTn id="80" dur="500" fill="hold"/>
                                        <p:tgtEl>
                                          <p:spTgt spid="3">
                                            <p:txEl>
                                              <p:pRg st="13" end="13"/>
                                            </p:txEl>
                                          </p:spTgt>
                                        </p:tgtEl>
                                        <p:attrNameLst>
                                          <p:attrName>ppt_w</p:attrName>
                                        </p:attrNameLst>
                                      </p:cBhvr>
                                      <p:tavLst>
                                        <p:tav tm="0">
                                          <p:val>
                                            <p:fltVal val="0"/>
                                          </p:val>
                                        </p:tav>
                                        <p:tav tm="100000">
                                          <p:val>
                                            <p:strVal val="#ppt_w"/>
                                          </p:val>
                                        </p:tav>
                                      </p:tavLst>
                                    </p:anim>
                                    <p:anim calcmode="lin" valueType="num">
                                      <p:cBhvr>
                                        <p:cTn id="81" dur="500" fill="hold"/>
                                        <p:tgtEl>
                                          <p:spTgt spid="3">
                                            <p:txEl>
                                              <p:pRg st="13" end="13"/>
                                            </p:txEl>
                                          </p:spTgt>
                                        </p:tgtEl>
                                        <p:attrNameLst>
                                          <p:attrName>ppt_h</p:attrName>
                                        </p:attrNameLst>
                                      </p:cBhvr>
                                      <p:tavLst>
                                        <p:tav tm="0">
                                          <p:val>
                                            <p:fltVal val="0"/>
                                          </p:val>
                                        </p:tav>
                                        <p:tav tm="100000">
                                          <p:val>
                                            <p:strVal val="#ppt_h"/>
                                          </p:val>
                                        </p:tav>
                                      </p:tavLst>
                                    </p:anim>
                                    <p:animEffect transition="in" filter="fade">
                                      <p:cBhvr>
                                        <p:cTn id="82" dur="500"/>
                                        <p:tgtEl>
                                          <p:spTgt spid="3">
                                            <p:txEl>
                                              <p:pRg st="13" end="13"/>
                                            </p:txEl>
                                          </p:spTgt>
                                        </p:tgtEl>
                                      </p:cBhvr>
                                    </p:animEffect>
                                  </p:childTnLst>
                                </p:cTn>
                              </p:par>
                              <p:par>
                                <p:cTn id="83" presetID="53" presetClass="entr" presetSubtype="16" fill="hold" nodeType="withEffect">
                                  <p:stCondLst>
                                    <p:cond delay="0"/>
                                  </p:stCondLst>
                                  <p:childTnLst>
                                    <p:set>
                                      <p:cBhvr>
                                        <p:cTn id="84" dur="1" fill="hold">
                                          <p:stCondLst>
                                            <p:cond delay="0"/>
                                          </p:stCondLst>
                                        </p:cTn>
                                        <p:tgtEl>
                                          <p:spTgt spid="3">
                                            <p:txEl>
                                              <p:pRg st="14" end="14"/>
                                            </p:txEl>
                                          </p:spTgt>
                                        </p:tgtEl>
                                        <p:attrNameLst>
                                          <p:attrName>style.visibility</p:attrName>
                                        </p:attrNameLst>
                                      </p:cBhvr>
                                      <p:to>
                                        <p:strVal val="visible"/>
                                      </p:to>
                                    </p:set>
                                    <p:anim calcmode="lin" valueType="num">
                                      <p:cBhvr>
                                        <p:cTn id="85" dur="500" fill="hold"/>
                                        <p:tgtEl>
                                          <p:spTgt spid="3">
                                            <p:txEl>
                                              <p:pRg st="14" end="14"/>
                                            </p:txEl>
                                          </p:spTgt>
                                        </p:tgtEl>
                                        <p:attrNameLst>
                                          <p:attrName>ppt_w</p:attrName>
                                        </p:attrNameLst>
                                      </p:cBhvr>
                                      <p:tavLst>
                                        <p:tav tm="0">
                                          <p:val>
                                            <p:fltVal val="0"/>
                                          </p:val>
                                        </p:tav>
                                        <p:tav tm="100000">
                                          <p:val>
                                            <p:strVal val="#ppt_w"/>
                                          </p:val>
                                        </p:tav>
                                      </p:tavLst>
                                    </p:anim>
                                    <p:anim calcmode="lin" valueType="num">
                                      <p:cBhvr>
                                        <p:cTn id="86" dur="500" fill="hold"/>
                                        <p:tgtEl>
                                          <p:spTgt spid="3">
                                            <p:txEl>
                                              <p:pRg st="14" end="14"/>
                                            </p:txEl>
                                          </p:spTgt>
                                        </p:tgtEl>
                                        <p:attrNameLst>
                                          <p:attrName>ppt_h</p:attrName>
                                        </p:attrNameLst>
                                      </p:cBhvr>
                                      <p:tavLst>
                                        <p:tav tm="0">
                                          <p:val>
                                            <p:fltVal val="0"/>
                                          </p:val>
                                        </p:tav>
                                        <p:tav tm="100000">
                                          <p:val>
                                            <p:strVal val="#ppt_h"/>
                                          </p:val>
                                        </p:tav>
                                      </p:tavLst>
                                    </p:anim>
                                    <p:animEffect transition="in" filter="fade">
                                      <p:cBhvr>
                                        <p:cTn id="87" dur="500"/>
                                        <p:tgtEl>
                                          <p:spTgt spid="3">
                                            <p:txEl>
                                              <p:pRg st="14" end="14"/>
                                            </p:txEl>
                                          </p:spTgt>
                                        </p:tgtEl>
                                      </p:cBhvr>
                                    </p:animEffect>
                                  </p:childTnLst>
                                </p:cTn>
                              </p:par>
                              <p:par>
                                <p:cTn id="88" presetID="53" presetClass="entr" presetSubtype="16" fill="hold" nodeType="withEffect">
                                  <p:stCondLst>
                                    <p:cond delay="0"/>
                                  </p:stCondLst>
                                  <p:childTnLst>
                                    <p:set>
                                      <p:cBhvr>
                                        <p:cTn id="89" dur="1" fill="hold">
                                          <p:stCondLst>
                                            <p:cond delay="0"/>
                                          </p:stCondLst>
                                        </p:cTn>
                                        <p:tgtEl>
                                          <p:spTgt spid="3">
                                            <p:txEl>
                                              <p:pRg st="15" end="15"/>
                                            </p:txEl>
                                          </p:spTgt>
                                        </p:tgtEl>
                                        <p:attrNameLst>
                                          <p:attrName>style.visibility</p:attrName>
                                        </p:attrNameLst>
                                      </p:cBhvr>
                                      <p:to>
                                        <p:strVal val="visible"/>
                                      </p:to>
                                    </p:set>
                                    <p:anim calcmode="lin" valueType="num">
                                      <p:cBhvr>
                                        <p:cTn id="90" dur="500" fill="hold"/>
                                        <p:tgtEl>
                                          <p:spTgt spid="3">
                                            <p:txEl>
                                              <p:pRg st="15" end="15"/>
                                            </p:txEl>
                                          </p:spTgt>
                                        </p:tgtEl>
                                        <p:attrNameLst>
                                          <p:attrName>ppt_w</p:attrName>
                                        </p:attrNameLst>
                                      </p:cBhvr>
                                      <p:tavLst>
                                        <p:tav tm="0">
                                          <p:val>
                                            <p:fltVal val="0"/>
                                          </p:val>
                                        </p:tav>
                                        <p:tav tm="100000">
                                          <p:val>
                                            <p:strVal val="#ppt_w"/>
                                          </p:val>
                                        </p:tav>
                                      </p:tavLst>
                                    </p:anim>
                                    <p:anim calcmode="lin" valueType="num">
                                      <p:cBhvr>
                                        <p:cTn id="91" dur="500" fill="hold"/>
                                        <p:tgtEl>
                                          <p:spTgt spid="3">
                                            <p:txEl>
                                              <p:pRg st="15" end="15"/>
                                            </p:txEl>
                                          </p:spTgt>
                                        </p:tgtEl>
                                        <p:attrNameLst>
                                          <p:attrName>ppt_h</p:attrName>
                                        </p:attrNameLst>
                                      </p:cBhvr>
                                      <p:tavLst>
                                        <p:tav tm="0">
                                          <p:val>
                                            <p:fltVal val="0"/>
                                          </p:val>
                                        </p:tav>
                                        <p:tav tm="100000">
                                          <p:val>
                                            <p:strVal val="#ppt_h"/>
                                          </p:val>
                                        </p:tav>
                                      </p:tavLst>
                                    </p:anim>
                                    <p:animEffect transition="in" filter="fade">
                                      <p:cBhvr>
                                        <p:cTn id="92" dur="500"/>
                                        <p:tgtEl>
                                          <p:spTgt spid="3">
                                            <p:txEl>
                                              <p:pRg st="15" end="15"/>
                                            </p:txEl>
                                          </p:spTgt>
                                        </p:tgtEl>
                                      </p:cBhvr>
                                    </p:animEffect>
                                  </p:childTnLst>
                                </p:cTn>
                              </p:par>
                              <p:par>
                                <p:cTn id="93" presetID="53" presetClass="entr" presetSubtype="16" fill="hold" nodeType="withEffect">
                                  <p:stCondLst>
                                    <p:cond delay="0"/>
                                  </p:stCondLst>
                                  <p:childTnLst>
                                    <p:set>
                                      <p:cBhvr>
                                        <p:cTn id="94" dur="1" fill="hold">
                                          <p:stCondLst>
                                            <p:cond delay="0"/>
                                          </p:stCondLst>
                                        </p:cTn>
                                        <p:tgtEl>
                                          <p:spTgt spid="3">
                                            <p:txEl>
                                              <p:pRg st="16" end="16"/>
                                            </p:txEl>
                                          </p:spTgt>
                                        </p:tgtEl>
                                        <p:attrNameLst>
                                          <p:attrName>style.visibility</p:attrName>
                                        </p:attrNameLst>
                                      </p:cBhvr>
                                      <p:to>
                                        <p:strVal val="visible"/>
                                      </p:to>
                                    </p:set>
                                    <p:anim calcmode="lin" valueType="num">
                                      <p:cBhvr>
                                        <p:cTn id="95" dur="500" fill="hold"/>
                                        <p:tgtEl>
                                          <p:spTgt spid="3">
                                            <p:txEl>
                                              <p:pRg st="16" end="16"/>
                                            </p:txEl>
                                          </p:spTgt>
                                        </p:tgtEl>
                                        <p:attrNameLst>
                                          <p:attrName>ppt_w</p:attrName>
                                        </p:attrNameLst>
                                      </p:cBhvr>
                                      <p:tavLst>
                                        <p:tav tm="0">
                                          <p:val>
                                            <p:fltVal val="0"/>
                                          </p:val>
                                        </p:tav>
                                        <p:tav tm="100000">
                                          <p:val>
                                            <p:strVal val="#ppt_w"/>
                                          </p:val>
                                        </p:tav>
                                      </p:tavLst>
                                    </p:anim>
                                    <p:anim calcmode="lin" valueType="num">
                                      <p:cBhvr>
                                        <p:cTn id="96" dur="500" fill="hold"/>
                                        <p:tgtEl>
                                          <p:spTgt spid="3">
                                            <p:txEl>
                                              <p:pRg st="16" end="16"/>
                                            </p:txEl>
                                          </p:spTgt>
                                        </p:tgtEl>
                                        <p:attrNameLst>
                                          <p:attrName>ppt_h</p:attrName>
                                        </p:attrNameLst>
                                      </p:cBhvr>
                                      <p:tavLst>
                                        <p:tav tm="0">
                                          <p:val>
                                            <p:fltVal val="0"/>
                                          </p:val>
                                        </p:tav>
                                        <p:tav tm="100000">
                                          <p:val>
                                            <p:strVal val="#ppt_h"/>
                                          </p:val>
                                        </p:tav>
                                      </p:tavLst>
                                    </p:anim>
                                    <p:animEffect transition="in" filter="fade">
                                      <p:cBhvr>
                                        <p:cTn id="97" dur="500"/>
                                        <p:tgtEl>
                                          <p:spTgt spid="3">
                                            <p:txEl>
                                              <p:pRg st="16" end="1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5448" y="100584"/>
            <a:ext cx="10972800" cy="704088"/>
          </a:xfrm>
        </p:spPr>
        <p:txBody>
          <a:bodyPr>
            <a:normAutofit fontScale="90000"/>
          </a:bodyPr>
          <a:lstStyle/>
          <a:p>
            <a:pPr algn="ctr"/>
            <a:r>
              <a:rPr lang="en-US" dirty="0" smtClean="0"/>
              <a:t>Chapter 1: battle royal part 2</a:t>
            </a:r>
            <a:endParaRPr lang="en-US" dirty="0"/>
          </a:p>
        </p:txBody>
      </p:sp>
      <p:sp>
        <p:nvSpPr>
          <p:cNvPr id="3" name="Content Placeholder 2"/>
          <p:cNvSpPr>
            <a:spLocks noGrp="1"/>
          </p:cNvSpPr>
          <p:nvPr>
            <p:ph idx="1"/>
          </p:nvPr>
        </p:nvSpPr>
        <p:spPr>
          <a:xfrm>
            <a:off x="246888" y="804672"/>
            <a:ext cx="11649456" cy="5751576"/>
          </a:xfrm>
        </p:spPr>
        <p:txBody>
          <a:bodyPr>
            <a:normAutofit/>
          </a:bodyPr>
          <a:lstStyle/>
          <a:p>
            <a:pPr marL="576580" indent="-457200">
              <a:lnSpc>
                <a:spcPct val="100000"/>
              </a:lnSpc>
              <a:spcBef>
                <a:spcPts val="300"/>
              </a:spcBef>
              <a:buClr>
                <a:srgbClr val="1B587C"/>
              </a:buClr>
              <a:buSzTx/>
              <a:buFont typeface="Arial" panose="020B0604020202020204" pitchFamily="34" charset="0"/>
              <a:buChar char="•"/>
              <a:defRPr/>
            </a:pPr>
            <a:r>
              <a:rPr lang="en-US" sz="2600" dirty="0" smtClean="0">
                <a:solidFill>
                  <a:prstClr val="black"/>
                </a:solidFill>
                <a:latin typeface="Georgia"/>
              </a:rPr>
              <a:t>Imagery</a:t>
            </a:r>
            <a:r>
              <a:rPr lang="en-US" sz="2600" dirty="0">
                <a:solidFill>
                  <a:prstClr val="black"/>
                </a:solidFill>
                <a:latin typeface="Georgia"/>
              </a:rPr>
              <a:t>:</a:t>
            </a:r>
          </a:p>
          <a:p>
            <a:pPr marL="658368" lvl="1" indent="-246888">
              <a:lnSpc>
                <a:spcPct val="100000"/>
              </a:lnSpc>
              <a:spcBef>
                <a:spcPts val="300"/>
              </a:spcBef>
              <a:spcAft>
                <a:spcPts val="0"/>
              </a:spcAft>
              <a:buClr>
                <a:srgbClr val="9F2936"/>
              </a:buClr>
              <a:buSzTx/>
              <a:buFont typeface="Georgia"/>
              <a:buChar char="▫"/>
              <a:defRPr/>
            </a:pPr>
            <a:r>
              <a:rPr lang="en-US" sz="2400" dirty="0">
                <a:solidFill>
                  <a:srgbClr val="9F2936"/>
                </a:solidFill>
                <a:latin typeface="Georgia"/>
              </a:rPr>
              <a:t>The fighters are described like animals, sub-human</a:t>
            </a:r>
          </a:p>
          <a:p>
            <a:pPr marL="566928" lvl="0" indent="-457200">
              <a:lnSpc>
                <a:spcPct val="100000"/>
              </a:lnSpc>
              <a:spcBef>
                <a:spcPts val="300"/>
              </a:spcBef>
              <a:buClr>
                <a:srgbClr val="1B587C"/>
              </a:buClr>
              <a:buSzTx/>
              <a:buFont typeface="Arial" panose="020B0604020202020204" pitchFamily="34" charset="0"/>
              <a:buChar char="•"/>
              <a:defRPr/>
            </a:pPr>
            <a:r>
              <a:rPr lang="en-US" sz="2600" dirty="0">
                <a:solidFill>
                  <a:prstClr val="black"/>
                </a:solidFill>
                <a:latin typeface="Georgia"/>
              </a:rPr>
              <a:t>Foreshadowing: </a:t>
            </a:r>
          </a:p>
          <a:p>
            <a:pPr marL="658368" lvl="1" indent="-246888">
              <a:lnSpc>
                <a:spcPct val="100000"/>
              </a:lnSpc>
              <a:spcBef>
                <a:spcPts val="300"/>
              </a:spcBef>
              <a:spcAft>
                <a:spcPts val="0"/>
              </a:spcAft>
              <a:buClr>
                <a:srgbClr val="9F2936"/>
              </a:buClr>
              <a:buSzTx/>
              <a:buFont typeface="Georgia"/>
              <a:buChar char="▫"/>
              <a:defRPr/>
            </a:pPr>
            <a:r>
              <a:rPr lang="en-US" sz="2400" dirty="0">
                <a:solidFill>
                  <a:srgbClr val="9F2936"/>
                </a:solidFill>
                <a:latin typeface="Georgia"/>
              </a:rPr>
              <a:t>The grandfather’s last words</a:t>
            </a:r>
          </a:p>
          <a:p>
            <a:pPr marL="658368" lvl="1" indent="-246888">
              <a:lnSpc>
                <a:spcPct val="100000"/>
              </a:lnSpc>
              <a:spcBef>
                <a:spcPts val="300"/>
              </a:spcBef>
              <a:spcAft>
                <a:spcPts val="0"/>
              </a:spcAft>
              <a:buClr>
                <a:srgbClr val="9F2936"/>
              </a:buClr>
              <a:buSzTx/>
              <a:buFont typeface="Georgia"/>
              <a:buChar char="▫"/>
              <a:defRPr/>
            </a:pPr>
            <a:r>
              <a:rPr lang="en-US" sz="2400" dirty="0">
                <a:solidFill>
                  <a:srgbClr val="9F2936"/>
                </a:solidFill>
                <a:latin typeface="Georgia"/>
              </a:rPr>
              <a:t>IM (narrator) hinting that IM (character) doesn’t understand his situation yet</a:t>
            </a:r>
          </a:p>
          <a:p>
            <a:pPr marL="566928" lvl="0" indent="-457200">
              <a:lnSpc>
                <a:spcPct val="100000"/>
              </a:lnSpc>
              <a:spcBef>
                <a:spcPts val="300"/>
              </a:spcBef>
              <a:buClr>
                <a:srgbClr val="1B587C"/>
              </a:buClr>
              <a:buSzTx/>
              <a:buFont typeface="Arial" panose="020B0604020202020204" pitchFamily="34" charset="0"/>
              <a:buChar char="•"/>
              <a:defRPr/>
            </a:pPr>
            <a:r>
              <a:rPr lang="en-US" sz="2600" dirty="0">
                <a:solidFill>
                  <a:prstClr val="black"/>
                </a:solidFill>
                <a:latin typeface="Georgia"/>
              </a:rPr>
              <a:t>Irony:</a:t>
            </a:r>
          </a:p>
          <a:p>
            <a:pPr marL="658368" lvl="1" indent="-246888">
              <a:lnSpc>
                <a:spcPct val="100000"/>
              </a:lnSpc>
              <a:spcBef>
                <a:spcPts val="300"/>
              </a:spcBef>
              <a:spcAft>
                <a:spcPts val="0"/>
              </a:spcAft>
              <a:buClr>
                <a:srgbClr val="9F2936"/>
              </a:buClr>
              <a:buSzTx/>
              <a:buFont typeface="Georgia"/>
              <a:buChar char="▫"/>
              <a:defRPr/>
            </a:pPr>
            <a:r>
              <a:rPr lang="en-US" sz="2400" dirty="0">
                <a:solidFill>
                  <a:srgbClr val="9F2936"/>
                </a:solidFill>
                <a:latin typeface="Georgia"/>
              </a:rPr>
              <a:t>Situational: whites trying to mold blacks into “stereotypical” promiscuous beasts yet trying to stop them from touching their women</a:t>
            </a:r>
          </a:p>
          <a:p>
            <a:pPr marL="658368" lvl="1" indent="-246888">
              <a:lnSpc>
                <a:spcPct val="100000"/>
              </a:lnSpc>
              <a:spcBef>
                <a:spcPts val="300"/>
              </a:spcBef>
              <a:spcAft>
                <a:spcPts val="0"/>
              </a:spcAft>
              <a:buClr>
                <a:srgbClr val="9F2936"/>
              </a:buClr>
              <a:buSzTx/>
              <a:buFont typeface="Georgia"/>
              <a:buChar char="▫"/>
              <a:defRPr/>
            </a:pPr>
            <a:r>
              <a:rPr lang="en-US" sz="2400" dirty="0">
                <a:solidFill>
                  <a:srgbClr val="9F2936"/>
                </a:solidFill>
                <a:latin typeface="Georgia"/>
              </a:rPr>
              <a:t>Dramatic: IM (character) doesn’t realize he’s being played by the whites</a:t>
            </a:r>
          </a:p>
          <a:p>
            <a:pPr marL="658368" lvl="1" indent="-246888">
              <a:lnSpc>
                <a:spcPct val="100000"/>
              </a:lnSpc>
              <a:spcBef>
                <a:spcPts val="300"/>
              </a:spcBef>
              <a:spcAft>
                <a:spcPts val="0"/>
              </a:spcAft>
              <a:buClr>
                <a:srgbClr val="9F2936"/>
              </a:buClr>
              <a:buSzTx/>
              <a:buFont typeface="Georgia"/>
              <a:buChar char="▫"/>
              <a:defRPr/>
            </a:pPr>
            <a:r>
              <a:rPr lang="en-US" sz="2400" dirty="0">
                <a:solidFill>
                  <a:srgbClr val="9F2936"/>
                </a:solidFill>
                <a:latin typeface="Georgia"/>
              </a:rPr>
              <a:t>Verbal: IM (narrator) knows what will happen later</a:t>
            </a:r>
          </a:p>
          <a:p>
            <a:endParaRPr lang="en-US" dirty="0"/>
          </a:p>
        </p:txBody>
      </p:sp>
    </p:spTree>
    <p:extLst>
      <p:ext uri="{BB962C8B-B14F-4D97-AF65-F5344CB8AC3E}">
        <p14:creationId xmlns:p14="http://schemas.microsoft.com/office/powerpoint/2010/main" val="2988007260"/>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p15:prstTrans prst="airplane"/>
      </p:transition>
    </mc:Choice>
    <mc:Fallback>
      <p:transition xmlns:p14="http://schemas.microsoft.com/office/powerpoint/2010/mai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1" dur="500"/>
                                        <p:tgtEl>
                                          <p:spTgt spid="3">
                                            <p:txEl>
                                              <p:pRg st="2" end="2"/>
                                            </p:txEl>
                                          </p:spTgt>
                                        </p:tgtEl>
                                      </p:cBhvr>
                                    </p:animEffect>
                                  </p:childTnLst>
                                </p:cTn>
                              </p:par>
                              <p:par>
                                <p:cTn id="22" presetID="53" presetClass="entr" presetSubtype="16" fill="hold"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calcmode="lin" valueType="num">
                                      <p:cBhvr>
                                        <p:cTn id="24"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5"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6" dur="500"/>
                                        <p:tgtEl>
                                          <p:spTgt spid="3">
                                            <p:txEl>
                                              <p:pRg st="3" end="3"/>
                                            </p:txEl>
                                          </p:spTgt>
                                        </p:tgtEl>
                                      </p:cBhvr>
                                    </p:animEffect>
                                  </p:childTnLst>
                                </p:cTn>
                              </p:par>
                              <p:par>
                                <p:cTn id="27" presetID="53" presetClass="entr" presetSubtype="16" fill="hold"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p:cTn id="29"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0"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1" dur="500"/>
                                        <p:tgtEl>
                                          <p:spTgt spid="3">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53" presetClass="entr" presetSubtype="16" fill="hold" nodeType="click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 calcmode="lin" valueType="num">
                                      <p:cBhvr>
                                        <p:cTn id="36"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7"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8" dur="500"/>
                                        <p:tgtEl>
                                          <p:spTgt spid="3">
                                            <p:txEl>
                                              <p:pRg st="5" end="5"/>
                                            </p:txEl>
                                          </p:spTgt>
                                        </p:tgtEl>
                                      </p:cBhvr>
                                    </p:animEffect>
                                  </p:childTnLst>
                                </p:cTn>
                              </p:par>
                              <p:par>
                                <p:cTn id="39" presetID="53" presetClass="entr" presetSubtype="16" fill="hold" nodeType="with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 calcmode="lin" valueType="num">
                                      <p:cBhvr>
                                        <p:cTn id="41"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2"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3" dur="500"/>
                                        <p:tgtEl>
                                          <p:spTgt spid="3">
                                            <p:txEl>
                                              <p:pRg st="6" end="6"/>
                                            </p:txEl>
                                          </p:spTgt>
                                        </p:tgtEl>
                                      </p:cBhvr>
                                    </p:animEffect>
                                  </p:childTnLst>
                                </p:cTn>
                              </p:par>
                              <p:par>
                                <p:cTn id="44" presetID="53" presetClass="entr" presetSubtype="16" fill="hold" nodeType="withEffect">
                                  <p:stCondLst>
                                    <p:cond delay="0"/>
                                  </p:stCondLst>
                                  <p:childTnLst>
                                    <p:set>
                                      <p:cBhvr>
                                        <p:cTn id="45" dur="1" fill="hold">
                                          <p:stCondLst>
                                            <p:cond delay="0"/>
                                          </p:stCondLst>
                                        </p:cTn>
                                        <p:tgtEl>
                                          <p:spTgt spid="3">
                                            <p:txEl>
                                              <p:pRg st="7" end="7"/>
                                            </p:txEl>
                                          </p:spTgt>
                                        </p:tgtEl>
                                        <p:attrNameLst>
                                          <p:attrName>style.visibility</p:attrName>
                                        </p:attrNameLst>
                                      </p:cBhvr>
                                      <p:to>
                                        <p:strVal val="visible"/>
                                      </p:to>
                                    </p:set>
                                    <p:anim calcmode="lin" valueType="num">
                                      <p:cBhvr>
                                        <p:cTn id="46"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47"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48" dur="500"/>
                                        <p:tgtEl>
                                          <p:spTgt spid="3">
                                            <p:txEl>
                                              <p:pRg st="7" end="7"/>
                                            </p:txEl>
                                          </p:spTgt>
                                        </p:tgtEl>
                                      </p:cBhvr>
                                    </p:animEffect>
                                  </p:childTnLst>
                                </p:cTn>
                              </p:par>
                              <p:par>
                                <p:cTn id="49" presetID="53" presetClass="entr" presetSubtype="16" fill="hold" nodeType="withEffect">
                                  <p:stCondLst>
                                    <p:cond delay="0"/>
                                  </p:stCondLst>
                                  <p:childTnLst>
                                    <p:set>
                                      <p:cBhvr>
                                        <p:cTn id="50" dur="1" fill="hold">
                                          <p:stCondLst>
                                            <p:cond delay="0"/>
                                          </p:stCondLst>
                                        </p:cTn>
                                        <p:tgtEl>
                                          <p:spTgt spid="3">
                                            <p:txEl>
                                              <p:pRg st="8" end="8"/>
                                            </p:txEl>
                                          </p:spTgt>
                                        </p:tgtEl>
                                        <p:attrNameLst>
                                          <p:attrName>style.visibility</p:attrName>
                                        </p:attrNameLst>
                                      </p:cBhvr>
                                      <p:to>
                                        <p:strVal val="visible"/>
                                      </p:to>
                                    </p:set>
                                    <p:anim calcmode="lin" valueType="num">
                                      <p:cBhvr>
                                        <p:cTn id="51"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52"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53"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 y="73152"/>
            <a:ext cx="12054840" cy="960120"/>
          </a:xfrm>
        </p:spPr>
        <p:txBody>
          <a:bodyPr>
            <a:noAutofit/>
          </a:bodyPr>
          <a:lstStyle/>
          <a:p>
            <a:pPr algn="ctr"/>
            <a:r>
              <a:rPr lang="en-US" sz="3200" dirty="0" smtClean="0"/>
              <a:t>Chapters 2 – 3 </a:t>
            </a:r>
            <a:r>
              <a:rPr lang="en-US" altLang="en-US" sz="3200" dirty="0"/>
              <a:t>Norton &amp; the Golden Day </a:t>
            </a:r>
            <a:r>
              <a:rPr lang="en-US" altLang="en-US" sz="3200" dirty="0" smtClean="0"/>
              <a:t>part </a:t>
            </a:r>
            <a:r>
              <a:rPr lang="en-US" altLang="en-US" sz="3200" dirty="0"/>
              <a:t>1</a:t>
            </a:r>
            <a:endParaRPr lang="en-US" sz="3200" dirty="0"/>
          </a:p>
        </p:txBody>
      </p:sp>
      <p:sp>
        <p:nvSpPr>
          <p:cNvPr id="3" name="Content Placeholder 2"/>
          <p:cNvSpPr>
            <a:spLocks noGrp="1"/>
          </p:cNvSpPr>
          <p:nvPr>
            <p:ph idx="1"/>
          </p:nvPr>
        </p:nvSpPr>
        <p:spPr>
          <a:xfrm>
            <a:off x="137160" y="932688"/>
            <a:ext cx="11887200" cy="5806440"/>
          </a:xfrm>
        </p:spPr>
        <p:txBody>
          <a:bodyPr>
            <a:normAutofit/>
          </a:bodyPr>
          <a:lstStyle/>
          <a:p>
            <a:pPr marL="365760" lvl="0" indent="-256032">
              <a:lnSpc>
                <a:spcPct val="100000"/>
              </a:lnSpc>
              <a:spcBef>
                <a:spcPts val="300"/>
              </a:spcBef>
              <a:buClr>
                <a:srgbClr val="1B587C"/>
              </a:buClr>
              <a:buSzTx/>
              <a:buFont typeface="Georgia"/>
              <a:buChar char="•"/>
              <a:defRPr/>
            </a:pPr>
            <a:r>
              <a:rPr lang="en-US" sz="2200" dirty="0">
                <a:solidFill>
                  <a:prstClr val="black"/>
                </a:solidFill>
                <a:latin typeface="Georgia"/>
              </a:rPr>
              <a:t>Setting:</a:t>
            </a:r>
          </a:p>
          <a:p>
            <a:pPr marL="658368" lvl="1" indent="-246888">
              <a:lnSpc>
                <a:spcPct val="100000"/>
              </a:lnSpc>
              <a:spcBef>
                <a:spcPts val="300"/>
              </a:spcBef>
              <a:spcAft>
                <a:spcPts val="0"/>
              </a:spcAft>
              <a:buClr>
                <a:srgbClr val="9F2936"/>
              </a:buClr>
              <a:buSzTx/>
              <a:buFont typeface="Georgia"/>
              <a:buChar char="▫"/>
              <a:defRPr/>
            </a:pPr>
            <a:r>
              <a:rPr lang="en-US" sz="2200" dirty="0">
                <a:solidFill>
                  <a:srgbClr val="9F2936"/>
                </a:solidFill>
                <a:latin typeface="Georgia"/>
              </a:rPr>
              <a:t>The college, </a:t>
            </a:r>
            <a:r>
              <a:rPr lang="en-US" sz="2200" dirty="0" err="1">
                <a:solidFill>
                  <a:srgbClr val="9F2936"/>
                </a:solidFill>
                <a:latin typeface="Georgia"/>
              </a:rPr>
              <a:t>Trueblood’s</a:t>
            </a:r>
            <a:r>
              <a:rPr lang="en-US" sz="2200" dirty="0">
                <a:solidFill>
                  <a:srgbClr val="9F2936"/>
                </a:solidFill>
                <a:latin typeface="Georgia"/>
              </a:rPr>
              <a:t> shack, the Golden Day</a:t>
            </a:r>
          </a:p>
          <a:p>
            <a:pPr marL="365760" lvl="0" indent="-256032">
              <a:lnSpc>
                <a:spcPct val="100000"/>
              </a:lnSpc>
              <a:spcBef>
                <a:spcPts val="300"/>
              </a:spcBef>
              <a:buClr>
                <a:srgbClr val="1B587C"/>
              </a:buClr>
              <a:buSzTx/>
              <a:buFont typeface="Georgia"/>
              <a:buChar char="•"/>
              <a:defRPr/>
            </a:pPr>
            <a:r>
              <a:rPr lang="en-US" sz="2200" dirty="0">
                <a:solidFill>
                  <a:prstClr val="black"/>
                </a:solidFill>
                <a:latin typeface="Georgia"/>
              </a:rPr>
              <a:t>Characters introduced:</a:t>
            </a:r>
          </a:p>
          <a:p>
            <a:pPr marL="658368" lvl="1" indent="-246888">
              <a:lnSpc>
                <a:spcPct val="100000"/>
              </a:lnSpc>
              <a:spcBef>
                <a:spcPts val="300"/>
              </a:spcBef>
              <a:spcAft>
                <a:spcPts val="0"/>
              </a:spcAft>
              <a:buClr>
                <a:srgbClr val="9F2936"/>
              </a:buClr>
              <a:buSzTx/>
              <a:buFont typeface="Georgia"/>
              <a:buChar char="▫"/>
              <a:defRPr/>
            </a:pPr>
            <a:r>
              <a:rPr lang="en-US" sz="2200" dirty="0">
                <a:solidFill>
                  <a:srgbClr val="9F2936"/>
                </a:solidFill>
                <a:latin typeface="Georgia"/>
              </a:rPr>
              <a:t>Mr. Norton &amp; Jim </a:t>
            </a:r>
            <a:r>
              <a:rPr lang="en-US" sz="2200" dirty="0" err="1">
                <a:solidFill>
                  <a:srgbClr val="9F2936"/>
                </a:solidFill>
                <a:latin typeface="Georgia"/>
              </a:rPr>
              <a:t>Trueblood</a:t>
            </a:r>
            <a:endParaRPr lang="en-US" sz="2200" dirty="0">
              <a:solidFill>
                <a:srgbClr val="9F2936"/>
              </a:solidFill>
              <a:latin typeface="Georgia"/>
            </a:endParaRPr>
          </a:p>
          <a:p>
            <a:pPr marL="658368" lvl="1" indent="-246888">
              <a:lnSpc>
                <a:spcPct val="100000"/>
              </a:lnSpc>
              <a:spcBef>
                <a:spcPts val="300"/>
              </a:spcBef>
              <a:spcAft>
                <a:spcPts val="0"/>
              </a:spcAft>
              <a:buClr>
                <a:srgbClr val="9F2936"/>
              </a:buClr>
              <a:buSzTx/>
              <a:buFont typeface="Georgia"/>
              <a:buChar char="▫"/>
              <a:defRPr/>
            </a:pPr>
            <a:r>
              <a:rPr lang="en-US" sz="2200" dirty="0">
                <a:solidFill>
                  <a:srgbClr val="9F2936"/>
                </a:solidFill>
                <a:latin typeface="Georgia"/>
              </a:rPr>
              <a:t>Supercargo</a:t>
            </a:r>
          </a:p>
          <a:p>
            <a:pPr marL="658368" lvl="1" indent="-246888">
              <a:lnSpc>
                <a:spcPct val="100000"/>
              </a:lnSpc>
              <a:spcBef>
                <a:spcPts val="300"/>
              </a:spcBef>
              <a:spcAft>
                <a:spcPts val="0"/>
              </a:spcAft>
              <a:buClr>
                <a:srgbClr val="9F2936"/>
              </a:buClr>
              <a:buSzTx/>
              <a:buFont typeface="Georgia"/>
              <a:buChar char="▫"/>
              <a:defRPr/>
            </a:pPr>
            <a:r>
              <a:rPr lang="en-US" sz="2200" dirty="0">
                <a:solidFill>
                  <a:srgbClr val="9F2936"/>
                </a:solidFill>
                <a:latin typeface="Georgia"/>
              </a:rPr>
              <a:t>The veteran</a:t>
            </a:r>
          </a:p>
          <a:p>
            <a:pPr marL="366268" lvl="0" indent="-246888">
              <a:lnSpc>
                <a:spcPct val="100000"/>
              </a:lnSpc>
              <a:spcBef>
                <a:spcPts val="300"/>
              </a:spcBef>
              <a:buClr>
                <a:srgbClr val="1B587C"/>
              </a:buClr>
              <a:buSzTx/>
              <a:buFont typeface="Georgia"/>
              <a:buChar char="▫"/>
              <a:defRPr/>
            </a:pPr>
            <a:r>
              <a:rPr lang="en-US" sz="2200" dirty="0">
                <a:solidFill>
                  <a:prstClr val="black"/>
                </a:solidFill>
                <a:latin typeface="Georgia"/>
              </a:rPr>
              <a:t>Dialogue &amp; diction/syntax &amp; tone:</a:t>
            </a:r>
          </a:p>
          <a:p>
            <a:pPr marL="658368" lvl="1" indent="-246888">
              <a:lnSpc>
                <a:spcPct val="100000"/>
              </a:lnSpc>
              <a:spcBef>
                <a:spcPts val="300"/>
              </a:spcBef>
              <a:spcAft>
                <a:spcPts val="0"/>
              </a:spcAft>
              <a:buClr>
                <a:srgbClr val="9F2936"/>
              </a:buClr>
              <a:buSzTx/>
              <a:buFont typeface="Georgia"/>
              <a:buChar char="▫"/>
              <a:defRPr/>
            </a:pPr>
            <a:r>
              <a:rPr lang="en-US" sz="2200" dirty="0">
                <a:solidFill>
                  <a:srgbClr val="9F2936"/>
                </a:solidFill>
                <a:latin typeface="Georgia"/>
              </a:rPr>
              <a:t>Words and structure mimic spoken language and reflect education level</a:t>
            </a:r>
          </a:p>
          <a:p>
            <a:pPr marL="923544" lvl="2" indent="-219456">
              <a:lnSpc>
                <a:spcPct val="100000"/>
              </a:lnSpc>
              <a:spcBef>
                <a:spcPts val="300"/>
              </a:spcBef>
              <a:spcAft>
                <a:spcPts val="0"/>
              </a:spcAft>
              <a:buClr>
                <a:srgbClr val="F07F09"/>
              </a:buClr>
              <a:buSzTx/>
              <a:buFont typeface="Wingdings 2"/>
              <a:buChar char=""/>
              <a:defRPr/>
            </a:pPr>
            <a:r>
              <a:rPr lang="en-US" sz="2200" dirty="0">
                <a:solidFill>
                  <a:srgbClr val="F07F09"/>
                </a:solidFill>
                <a:latin typeface="Georgia"/>
              </a:rPr>
              <a:t>Obvious difference between </a:t>
            </a:r>
            <a:r>
              <a:rPr lang="en-US" sz="2200" dirty="0" err="1">
                <a:solidFill>
                  <a:srgbClr val="F07F09"/>
                </a:solidFill>
                <a:latin typeface="Georgia"/>
              </a:rPr>
              <a:t>Trueblood</a:t>
            </a:r>
            <a:r>
              <a:rPr lang="en-US" sz="2200" dirty="0">
                <a:solidFill>
                  <a:srgbClr val="F07F09"/>
                </a:solidFill>
                <a:latin typeface="Georgia"/>
              </a:rPr>
              <a:t> and Norton</a:t>
            </a:r>
          </a:p>
          <a:p>
            <a:pPr marL="658368" lvl="1" indent="-246888">
              <a:lnSpc>
                <a:spcPct val="100000"/>
              </a:lnSpc>
              <a:spcBef>
                <a:spcPts val="300"/>
              </a:spcBef>
              <a:spcAft>
                <a:spcPts val="0"/>
              </a:spcAft>
              <a:buClr>
                <a:srgbClr val="9F2936"/>
              </a:buClr>
              <a:buSzTx/>
              <a:buFont typeface="Georgia"/>
              <a:buChar char="▫"/>
              <a:defRPr/>
            </a:pPr>
            <a:r>
              <a:rPr lang="en-US" sz="2200" dirty="0">
                <a:solidFill>
                  <a:srgbClr val="9F2936"/>
                </a:solidFill>
                <a:latin typeface="Georgia"/>
              </a:rPr>
              <a:t>IM (narrator) uses repetition of sentence structure when describing the college, shows nostalgia </a:t>
            </a:r>
          </a:p>
          <a:p>
            <a:pPr marL="365760" lvl="0" indent="-256032">
              <a:lnSpc>
                <a:spcPct val="100000"/>
              </a:lnSpc>
              <a:spcBef>
                <a:spcPts val="300"/>
              </a:spcBef>
              <a:buClr>
                <a:srgbClr val="1B587C"/>
              </a:buClr>
              <a:buSzTx/>
              <a:buFont typeface="Georgia"/>
              <a:buChar char="•"/>
              <a:defRPr/>
            </a:pPr>
            <a:r>
              <a:rPr lang="en-US" sz="2200" dirty="0">
                <a:solidFill>
                  <a:prstClr val="black"/>
                </a:solidFill>
                <a:latin typeface="Georgia"/>
              </a:rPr>
              <a:t>Allusions:</a:t>
            </a:r>
          </a:p>
          <a:p>
            <a:pPr marL="658368" lvl="1" indent="-246888">
              <a:lnSpc>
                <a:spcPct val="100000"/>
              </a:lnSpc>
              <a:spcBef>
                <a:spcPts val="300"/>
              </a:spcBef>
              <a:spcAft>
                <a:spcPts val="0"/>
              </a:spcAft>
              <a:buClr>
                <a:srgbClr val="9F2936"/>
              </a:buClr>
              <a:buSzTx/>
              <a:buFont typeface="Georgia"/>
              <a:buChar char="▫"/>
              <a:defRPr/>
            </a:pPr>
            <a:r>
              <a:rPr lang="en-US" sz="2200" dirty="0">
                <a:solidFill>
                  <a:srgbClr val="9F2936"/>
                </a:solidFill>
                <a:latin typeface="Georgia"/>
              </a:rPr>
              <a:t>Historical figures: Ralph Waldo Emerson, John D. Rockefeller, Thomas Jefferson</a:t>
            </a:r>
          </a:p>
          <a:p>
            <a:pPr marL="658368" lvl="1" indent="-246888">
              <a:lnSpc>
                <a:spcPct val="100000"/>
              </a:lnSpc>
              <a:spcBef>
                <a:spcPts val="300"/>
              </a:spcBef>
              <a:spcAft>
                <a:spcPts val="0"/>
              </a:spcAft>
              <a:buClr>
                <a:srgbClr val="9F2936"/>
              </a:buClr>
              <a:buSzTx/>
              <a:buFont typeface="Georgia"/>
              <a:buChar char="▫"/>
              <a:defRPr/>
            </a:pPr>
            <a:r>
              <a:rPr lang="en-US" sz="2200" dirty="0">
                <a:solidFill>
                  <a:srgbClr val="9F2936"/>
                </a:solidFill>
                <a:latin typeface="Georgia"/>
              </a:rPr>
              <a:t>Bible</a:t>
            </a:r>
          </a:p>
          <a:p>
            <a:pPr marL="658368" lvl="1" indent="-246888">
              <a:lnSpc>
                <a:spcPct val="100000"/>
              </a:lnSpc>
              <a:spcBef>
                <a:spcPts val="300"/>
              </a:spcBef>
              <a:spcAft>
                <a:spcPts val="0"/>
              </a:spcAft>
              <a:buClr>
                <a:srgbClr val="9F2936"/>
              </a:buClr>
              <a:buSzTx/>
              <a:buFont typeface="Georgia"/>
              <a:buChar char="▫"/>
              <a:defRPr/>
            </a:pPr>
            <a:r>
              <a:rPr lang="en-US" sz="2200" dirty="0">
                <a:solidFill>
                  <a:srgbClr val="9F2936"/>
                </a:solidFill>
                <a:latin typeface="Georgia"/>
              </a:rPr>
              <a:t>Freudian psychology </a:t>
            </a:r>
          </a:p>
          <a:p>
            <a:pPr lvl="0"/>
            <a:endParaRPr lang="en-US" dirty="0"/>
          </a:p>
        </p:txBody>
      </p:sp>
    </p:spTree>
    <p:extLst>
      <p:ext uri="{BB962C8B-B14F-4D97-AF65-F5344CB8AC3E}">
        <p14:creationId xmlns:p14="http://schemas.microsoft.com/office/powerpoint/2010/main" val="1931941481"/>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mv="urn:schemas-microsoft-com:mac:vml" xmlns="">
      <p:transition spd="slow">
        <p:dissolv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1" dur="500"/>
                                        <p:tgtEl>
                                          <p:spTgt spid="3">
                                            <p:txEl>
                                              <p:pRg st="2" end="2"/>
                                            </p:txEl>
                                          </p:spTgt>
                                        </p:tgtEl>
                                      </p:cBhvr>
                                    </p:animEffect>
                                  </p:childTnLst>
                                </p:cTn>
                              </p:par>
                              <p:par>
                                <p:cTn id="22" presetID="53" presetClass="entr" presetSubtype="16" fill="hold"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calcmode="lin" valueType="num">
                                      <p:cBhvr>
                                        <p:cTn id="24"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5"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6" dur="500"/>
                                        <p:tgtEl>
                                          <p:spTgt spid="3">
                                            <p:txEl>
                                              <p:pRg st="3" end="3"/>
                                            </p:txEl>
                                          </p:spTgt>
                                        </p:tgtEl>
                                      </p:cBhvr>
                                    </p:animEffect>
                                  </p:childTnLst>
                                </p:cTn>
                              </p:par>
                              <p:par>
                                <p:cTn id="27" presetID="53" presetClass="entr" presetSubtype="16" fill="hold"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p:cTn id="29"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0"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1" dur="500"/>
                                        <p:tgtEl>
                                          <p:spTgt spid="3">
                                            <p:txEl>
                                              <p:pRg st="4" end="4"/>
                                            </p:txEl>
                                          </p:spTgt>
                                        </p:tgtEl>
                                      </p:cBhvr>
                                    </p:animEffect>
                                  </p:childTnLst>
                                </p:cTn>
                              </p:par>
                              <p:par>
                                <p:cTn id="32" presetID="53" presetClass="entr" presetSubtype="16" fill="hold" nodeType="with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 calcmode="lin" valueType="num">
                                      <p:cBhvr>
                                        <p:cTn id="34"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5"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6" dur="500"/>
                                        <p:tgtEl>
                                          <p:spTgt spid="3">
                                            <p:txEl>
                                              <p:pRg st="5" end="5"/>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53" presetClass="entr" presetSubtype="16" fill="hold"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 calcmode="lin" valueType="num">
                                      <p:cBhvr>
                                        <p:cTn id="41"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2"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3" dur="500"/>
                                        <p:tgtEl>
                                          <p:spTgt spid="3">
                                            <p:txEl>
                                              <p:pRg st="6" end="6"/>
                                            </p:txEl>
                                          </p:spTgt>
                                        </p:tgtEl>
                                      </p:cBhvr>
                                    </p:animEffect>
                                  </p:childTnLst>
                                </p:cTn>
                              </p:par>
                              <p:par>
                                <p:cTn id="44" presetID="53" presetClass="entr" presetSubtype="16" fill="hold" nodeType="withEffect">
                                  <p:stCondLst>
                                    <p:cond delay="0"/>
                                  </p:stCondLst>
                                  <p:childTnLst>
                                    <p:set>
                                      <p:cBhvr>
                                        <p:cTn id="45" dur="1" fill="hold">
                                          <p:stCondLst>
                                            <p:cond delay="0"/>
                                          </p:stCondLst>
                                        </p:cTn>
                                        <p:tgtEl>
                                          <p:spTgt spid="3">
                                            <p:txEl>
                                              <p:pRg st="7" end="7"/>
                                            </p:txEl>
                                          </p:spTgt>
                                        </p:tgtEl>
                                        <p:attrNameLst>
                                          <p:attrName>style.visibility</p:attrName>
                                        </p:attrNameLst>
                                      </p:cBhvr>
                                      <p:to>
                                        <p:strVal val="visible"/>
                                      </p:to>
                                    </p:set>
                                    <p:anim calcmode="lin" valueType="num">
                                      <p:cBhvr>
                                        <p:cTn id="46"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47"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48" dur="500"/>
                                        <p:tgtEl>
                                          <p:spTgt spid="3">
                                            <p:txEl>
                                              <p:pRg st="7" end="7"/>
                                            </p:txEl>
                                          </p:spTgt>
                                        </p:tgtEl>
                                      </p:cBhvr>
                                    </p:animEffect>
                                  </p:childTnLst>
                                </p:cTn>
                              </p:par>
                              <p:par>
                                <p:cTn id="49" presetID="53" presetClass="entr" presetSubtype="16" fill="hold" nodeType="withEffect">
                                  <p:stCondLst>
                                    <p:cond delay="0"/>
                                  </p:stCondLst>
                                  <p:childTnLst>
                                    <p:set>
                                      <p:cBhvr>
                                        <p:cTn id="50" dur="1" fill="hold">
                                          <p:stCondLst>
                                            <p:cond delay="0"/>
                                          </p:stCondLst>
                                        </p:cTn>
                                        <p:tgtEl>
                                          <p:spTgt spid="3">
                                            <p:txEl>
                                              <p:pRg st="8" end="8"/>
                                            </p:txEl>
                                          </p:spTgt>
                                        </p:tgtEl>
                                        <p:attrNameLst>
                                          <p:attrName>style.visibility</p:attrName>
                                        </p:attrNameLst>
                                      </p:cBhvr>
                                      <p:to>
                                        <p:strVal val="visible"/>
                                      </p:to>
                                    </p:set>
                                    <p:anim calcmode="lin" valueType="num">
                                      <p:cBhvr>
                                        <p:cTn id="51"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52"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53" dur="500"/>
                                        <p:tgtEl>
                                          <p:spTgt spid="3">
                                            <p:txEl>
                                              <p:pRg st="8" end="8"/>
                                            </p:txEl>
                                          </p:spTgt>
                                        </p:tgtEl>
                                      </p:cBhvr>
                                    </p:animEffect>
                                  </p:childTnLst>
                                </p:cTn>
                              </p:par>
                              <p:par>
                                <p:cTn id="54" presetID="53" presetClass="entr" presetSubtype="16" fill="hold" nodeType="withEffect">
                                  <p:stCondLst>
                                    <p:cond delay="0"/>
                                  </p:stCondLst>
                                  <p:childTnLst>
                                    <p:set>
                                      <p:cBhvr>
                                        <p:cTn id="55" dur="1" fill="hold">
                                          <p:stCondLst>
                                            <p:cond delay="0"/>
                                          </p:stCondLst>
                                        </p:cTn>
                                        <p:tgtEl>
                                          <p:spTgt spid="3">
                                            <p:txEl>
                                              <p:pRg st="9" end="9"/>
                                            </p:txEl>
                                          </p:spTgt>
                                        </p:tgtEl>
                                        <p:attrNameLst>
                                          <p:attrName>style.visibility</p:attrName>
                                        </p:attrNameLst>
                                      </p:cBhvr>
                                      <p:to>
                                        <p:strVal val="visible"/>
                                      </p:to>
                                    </p:set>
                                    <p:anim calcmode="lin" valueType="num">
                                      <p:cBhvr>
                                        <p:cTn id="56" dur="500" fill="hold"/>
                                        <p:tgtEl>
                                          <p:spTgt spid="3">
                                            <p:txEl>
                                              <p:pRg st="9" end="9"/>
                                            </p:txEl>
                                          </p:spTgt>
                                        </p:tgtEl>
                                        <p:attrNameLst>
                                          <p:attrName>ppt_w</p:attrName>
                                        </p:attrNameLst>
                                      </p:cBhvr>
                                      <p:tavLst>
                                        <p:tav tm="0">
                                          <p:val>
                                            <p:fltVal val="0"/>
                                          </p:val>
                                        </p:tav>
                                        <p:tav tm="100000">
                                          <p:val>
                                            <p:strVal val="#ppt_w"/>
                                          </p:val>
                                        </p:tav>
                                      </p:tavLst>
                                    </p:anim>
                                    <p:anim calcmode="lin" valueType="num">
                                      <p:cBhvr>
                                        <p:cTn id="57" dur="500" fill="hold"/>
                                        <p:tgtEl>
                                          <p:spTgt spid="3">
                                            <p:txEl>
                                              <p:pRg st="9" end="9"/>
                                            </p:txEl>
                                          </p:spTgt>
                                        </p:tgtEl>
                                        <p:attrNameLst>
                                          <p:attrName>ppt_h</p:attrName>
                                        </p:attrNameLst>
                                      </p:cBhvr>
                                      <p:tavLst>
                                        <p:tav tm="0">
                                          <p:val>
                                            <p:fltVal val="0"/>
                                          </p:val>
                                        </p:tav>
                                        <p:tav tm="100000">
                                          <p:val>
                                            <p:strVal val="#ppt_h"/>
                                          </p:val>
                                        </p:tav>
                                      </p:tavLst>
                                    </p:anim>
                                    <p:animEffect transition="in" filter="fade">
                                      <p:cBhvr>
                                        <p:cTn id="58" dur="500"/>
                                        <p:tgtEl>
                                          <p:spTgt spid="3">
                                            <p:txEl>
                                              <p:pRg st="9" end="9"/>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nodeType="clickEffect">
                                  <p:stCondLst>
                                    <p:cond delay="0"/>
                                  </p:stCondLst>
                                  <p:childTnLst>
                                    <p:set>
                                      <p:cBhvr>
                                        <p:cTn id="62" dur="1" fill="hold">
                                          <p:stCondLst>
                                            <p:cond delay="0"/>
                                          </p:stCondLst>
                                        </p:cTn>
                                        <p:tgtEl>
                                          <p:spTgt spid="3">
                                            <p:txEl>
                                              <p:pRg st="10" end="10"/>
                                            </p:txEl>
                                          </p:spTgt>
                                        </p:tgtEl>
                                        <p:attrNameLst>
                                          <p:attrName>style.visibility</p:attrName>
                                        </p:attrNameLst>
                                      </p:cBhvr>
                                      <p:to>
                                        <p:strVal val="visible"/>
                                      </p:to>
                                    </p:set>
                                    <p:anim calcmode="lin" valueType="num">
                                      <p:cBhvr>
                                        <p:cTn id="63" dur="500" fill="hold"/>
                                        <p:tgtEl>
                                          <p:spTgt spid="3">
                                            <p:txEl>
                                              <p:pRg st="10" end="10"/>
                                            </p:txEl>
                                          </p:spTgt>
                                        </p:tgtEl>
                                        <p:attrNameLst>
                                          <p:attrName>ppt_w</p:attrName>
                                        </p:attrNameLst>
                                      </p:cBhvr>
                                      <p:tavLst>
                                        <p:tav tm="0">
                                          <p:val>
                                            <p:fltVal val="0"/>
                                          </p:val>
                                        </p:tav>
                                        <p:tav tm="100000">
                                          <p:val>
                                            <p:strVal val="#ppt_w"/>
                                          </p:val>
                                        </p:tav>
                                      </p:tavLst>
                                    </p:anim>
                                    <p:anim calcmode="lin" valueType="num">
                                      <p:cBhvr>
                                        <p:cTn id="64" dur="500" fill="hold"/>
                                        <p:tgtEl>
                                          <p:spTgt spid="3">
                                            <p:txEl>
                                              <p:pRg st="10" end="10"/>
                                            </p:txEl>
                                          </p:spTgt>
                                        </p:tgtEl>
                                        <p:attrNameLst>
                                          <p:attrName>ppt_h</p:attrName>
                                        </p:attrNameLst>
                                      </p:cBhvr>
                                      <p:tavLst>
                                        <p:tav tm="0">
                                          <p:val>
                                            <p:fltVal val="0"/>
                                          </p:val>
                                        </p:tav>
                                        <p:tav tm="100000">
                                          <p:val>
                                            <p:strVal val="#ppt_h"/>
                                          </p:val>
                                        </p:tav>
                                      </p:tavLst>
                                    </p:anim>
                                    <p:animEffect transition="in" filter="fade">
                                      <p:cBhvr>
                                        <p:cTn id="65" dur="500"/>
                                        <p:tgtEl>
                                          <p:spTgt spid="3">
                                            <p:txEl>
                                              <p:pRg st="10" end="10"/>
                                            </p:txEl>
                                          </p:spTgt>
                                        </p:tgtEl>
                                      </p:cBhvr>
                                    </p:animEffect>
                                  </p:childTnLst>
                                </p:cTn>
                              </p:par>
                              <p:par>
                                <p:cTn id="66" presetID="53" presetClass="entr" presetSubtype="16" fill="hold" nodeType="withEffect">
                                  <p:stCondLst>
                                    <p:cond delay="0"/>
                                  </p:stCondLst>
                                  <p:childTnLst>
                                    <p:set>
                                      <p:cBhvr>
                                        <p:cTn id="67" dur="1" fill="hold">
                                          <p:stCondLst>
                                            <p:cond delay="0"/>
                                          </p:stCondLst>
                                        </p:cTn>
                                        <p:tgtEl>
                                          <p:spTgt spid="3">
                                            <p:txEl>
                                              <p:pRg st="11" end="11"/>
                                            </p:txEl>
                                          </p:spTgt>
                                        </p:tgtEl>
                                        <p:attrNameLst>
                                          <p:attrName>style.visibility</p:attrName>
                                        </p:attrNameLst>
                                      </p:cBhvr>
                                      <p:to>
                                        <p:strVal val="visible"/>
                                      </p:to>
                                    </p:set>
                                    <p:anim calcmode="lin" valueType="num">
                                      <p:cBhvr>
                                        <p:cTn id="68" dur="500" fill="hold"/>
                                        <p:tgtEl>
                                          <p:spTgt spid="3">
                                            <p:txEl>
                                              <p:pRg st="11" end="11"/>
                                            </p:txEl>
                                          </p:spTgt>
                                        </p:tgtEl>
                                        <p:attrNameLst>
                                          <p:attrName>ppt_w</p:attrName>
                                        </p:attrNameLst>
                                      </p:cBhvr>
                                      <p:tavLst>
                                        <p:tav tm="0">
                                          <p:val>
                                            <p:fltVal val="0"/>
                                          </p:val>
                                        </p:tav>
                                        <p:tav tm="100000">
                                          <p:val>
                                            <p:strVal val="#ppt_w"/>
                                          </p:val>
                                        </p:tav>
                                      </p:tavLst>
                                    </p:anim>
                                    <p:anim calcmode="lin" valueType="num">
                                      <p:cBhvr>
                                        <p:cTn id="69" dur="500" fill="hold"/>
                                        <p:tgtEl>
                                          <p:spTgt spid="3">
                                            <p:txEl>
                                              <p:pRg st="11" end="11"/>
                                            </p:txEl>
                                          </p:spTgt>
                                        </p:tgtEl>
                                        <p:attrNameLst>
                                          <p:attrName>ppt_h</p:attrName>
                                        </p:attrNameLst>
                                      </p:cBhvr>
                                      <p:tavLst>
                                        <p:tav tm="0">
                                          <p:val>
                                            <p:fltVal val="0"/>
                                          </p:val>
                                        </p:tav>
                                        <p:tav tm="100000">
                                          <p:val>
                                            <p:strVal val="#ppt_h"/>
                                          </p:val>
                                        </p:tav>
                                      </p:tavLst>
                                    </p:anim>
                                    <p:animEffect transition="in" filter="fade">
                                      <p:cBhvr>
                                        <p:cTn id="70" dur="500"/>
                                        <p:tgtEl>
                                          <p:spTgt spid="3">
                                            <p:txEl>
                                              <p:pRg st="11" end="11"/>
                                            </p:txEl>
                                          </p:spTgt>
                                        </p:tgtEl>
                                      </p:cBhvr>
                                    </p:animEffect>
                                  </p:childTnLst>
                                </p:cTn>
                              </p:par>
                              <p:par>
                                <p:cTn id="71" presetID="53" presetClass="entr" presetSubtype="16" fill="hold" nodeType="withEffect">
                                  <p:stCondLst>
                                    <p:cond delay="0"/>
                                  </p:stCondLst>
                                  <p:childTnLst>
                                    <p:set>
                                      <p:cBhvr>
                                        <p:cTn id="72" dur="1" fill="hold">
                                          <p:stCondLst>
                                            <p:cond delay="0"/>
                                          </p:stCondLst>
                                        </p:cTn>
                                        <p:tgtEl>
                                          <p:spTgt spid="3">
                                            <p:txEl>
                                              <p:pRg st="12" end="12"/>
                                            </p:txEl>
                                          </p:spTgt>
                                        </p:tgtEl>
                                        <p:attrNameLst>
                                          <p:attrName>style.visibility</p:attrName>
                                        </p:attrNameLst>
                                      </p:cBhvr>
                                      <p:to>
                                        <p:strVal val="visible"/>
                                      </p:to>
                                    </p:set>
                                    <p:anim calcmode="lin" valueType="num">
                                      <p:cBhvr>
                                        <p:cTn id="73" dur="500" fill="hold"/>
                                        <p:tgtEl>
                                          <p:spTgt spid="3">
                                            <p:txEl>
                                              <p:pRg st="12" end="12"/>
                                            </p:txEl>
                                          </p:spTgt>
                                        </p:tgtEl>
                                        <p:attrNameLst>
                                          <p:attrName>ppt_w</p:attrName>
                                        </p:attrNameLst>
                                      </p:cBhvr>
                                      <p:tavLst>
                                        <p:tav tm="0">
                                          <p:val>
                                            <p:fltVal val="0"/>
                                          </p:val>
                                        </p:tav>
                                        <p:tav tm="100000">
                                          <p:val>
                                            <p:strVal val="#ppt_w"/>
                                          </p:val>
                                        </p:tav>
                                      </p:tavLst>
                                    </p:anim>
                                    <p:anim calcmode="lin" valueType="num">
                                      <p:cBhvr>
                                        <p:cTn id="74" dur="500" fill="hold"/>
                                        <p:tgtEl>
                                          <p:spTgt spid="3">
                                            <p:txEl>
                                              <p:pRg st="12" end="12"/>
                                            </p:txEl>
                                          </p:spTgt>
                                        </p:tgtEl>
                                        <p:attrNameLst>
                                          <p:attrName>ppt_h</p:attrName>
                                        </p:attrNameLst>
                                      </p:cBhvr>
                                      <p:tavLst>
                                        <p:tav tm="0">
                                          <p:val>
                                            <p:fltVal val="0"/>
                                          </p:val>
                                        </p:tav>
                                        <p:tav tm="100000">
                                          <p:val>
                                            <p:strVal val="#ppt_h"/>
                                          </p:val>
                                        </p:tav>
                                      </p:tavLst>
                                    </p:anim>
                                    <p:animEffect transition="in" filter="fade">
                                      <p:cBhvr>
                                        <p:cTn id="75" dur="500"/>
                                        <p:tgtEl>
                                          <p:spTgt spid="3">
                                            <p:txEl>
                                              <p:pRg st="12" end="12"/>
                                            </p:txEl>
                                          </p:spTgt>
                                        </p:tgtEl>
                                      </p:cBhvr>
                                    </p:animEffect>
                                  </p:childTnLst>
                                </p:cTn>
                              </p:par>
                              <p:par>
                                <p:cTn id="76" presetID="53" presetClass="entr" presetSubtype="16" fill="hold" nodeType="withEffect">
                                  <p:stCondLst>
                                    <p:cond delay="0"/>
                                  </p:stCondLst>
                                  <p:childTnLst>
                                    <p:set>
                                      <p:cBhvr>
                                        <p:cTn id="77" dur="1" fill="hold">
                                          <p:stCondLst>
                                            <p:cond delay="0"/>
                                          </p:stCondLst>
                                        </p:cTn>
                                        <p:tgtEl>
                                          <p:spTgt spid="3">
                                            <p:txEl>
                                              <p:pRg st="13" end="13"/>
                                            </p:txEl>
                                          </p:spTgt>
                                        </p:tgtEl>
                                        <p:attrNameLst>
                                          <p:attrName>style.visibility</p:attrName>
                                        </p:attrNameLst>
                                      </p:cBhvr>
                                      <p:to>
                                        <p:strVal val="visible"/>
                                      </p:to>
                                    </p:set>
                                    <p:anim calcmode="lin" valueType="num">
                                      <p:cBhvr>
                                        <p:cTn id="78" dur="500" fill="hold"/>
                                        <p:tgtEl>
                                          <p:spTgt spid="3">
                                            <p:txEl>
                                              <p:pRg st="13" end="13"/>
                                            </p:txEl>
                                          </p:spTgt>
                                        </p:tgtEl>
                                        <p:attrNameLst>
                                          <p:attrName>ppt_w</p:attrName>
                                        </p:attrNameLst>
                                      </p:cBhvr>
                                      <p:tavLst>
                                        <p:tav tm="0">
                                          <p:val>
                                            <p:fltVal val="0"/>
                                          </p:val>
                                        </p:tav>
                                        <p:tav tm="100000">
                                          <p:val>
                                            <p:strVal val="#ppt_w"/>
                                          </p:val>
                                        </p:tav>
                                      </p:tavLst>
                                    </p:anim>
                                    <p:anim calcmode="lin" valueType="num">
                                      <p:cBhvr>
                                        <p:cTn id="79" dur="500" fill="hold"/>
                                        <p:tgtEl>
                                          <p:spTgt spid="3">
                                            <p:txEl>
                                              <p:pRg st="13" end="13"/>
                                            </p:txEl>
                                          </p:spTgt>
                                        </p:tgtEl>
                                        <p:attrNameLst>
                                          <p:attrName>ppt_h</p:attrName>
                                        </p:attrNameLst>
                                      </p:cBhvr>
                                      <p:tavLst>
                                        <p:tav tm="0">
                                          <p:val>
                                            <p:fltVal val="0"/>
                                          </p:val>
                                        </p:tav>
                                        <p:tav tm="100000">
                                          <p:val>
                                            <p:strVal val="#ppt_h"/>
                                          </p:val>
                                        </p:tav>
                                      </p:tavLst>
                                    </p:anim>
                                    <p:animEffect transition="in" filter="fade">
                                      <p:cBhvr>
                                        <p:cTn id="80" dur="500"/>
                                        <p:tgtEl>
                                          <p:spTgt spid="3">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 y="137160"/>
            <a:ext cx="11951208" cy="1069848"/>
          </a:xfrm>
        </p:spPr>
        <p:txBody>
          <a:bodyPr>
            <a:normAutofit/>
          </a:bodyPr>
          <a:lstStyle/>
          <a:p>
            <a:r>
              <a:rPr lang="en-US" sz="3200" dirty="0"/>
              <a:t>Chapters </a:t>
            </a:r>
            <a:r>
              <a:rPr lang="en-US" sz="3200" dirty="0" smtClean="0"/>
              <a:t>2-3 </a:t>
            </a:r>
            <a:r>
              <a:rPr lang="en-US" altLang="en-US" sz="3200" dirty="0"/>
              <a:t>Norton &amp; the Golden Day part </a:t>
            </a:r>
            <a:r>
              <a:rPr lang="en-US" altLang="en-US" sz="3200" dirty="0" smtClean="0"/>
              <a:t>2</a:t>
            </a:r>
            <a:endParaRPr lang="en-US" sz="3200" dirty="0"/>
          </a:p>
        </p:txBody>
      </p:sp>
      <p:sp>
        <p:nvSpPr>
          <p:cNvPr id="3" name="Content Placeholder 2"/>
          <p:cNvSpPr>
            <a:spLocks noGrp="1"/>
          </p:cNvSpPr>
          <p:nvPr>
            <p:ph idx="1"/>
          </p:nvPr>
        </p:nvSpPr>
        <p:spPr>
          <a:xfrm>
            <a:off x="329184" y="1280160"/>
            <a:ext cx="11512296" cy="5394960"/>
          </a:xfrm>
        </p:spPr>
        <p:txBody>
          <a:bodyPr/>
          <a:lstStyle/>
          <a:p>
            <a:pPr marL="365760" lvl="0" indent="-256032">
              <a:lnSpc>
                <a:spcPct val="100000"/>
              </a:lnSpc>
              <a:spcBef>
                <a:spcPts val="300"/>
              </a:spcBef>
              <a:buClr>
                <a:srgbClr val="1B587C"/>
              </a:buClr>
              <a:buSzTx/>
              <a:buFont typeface="Georgia"/>
              <a:buChar char="•"/>
              <a:defRPr/>
            </a:pPr>
            <a:r>
              <a:rPr lang="en-US" sz="2400" dirty="0">
                <a:solidFill>
                  <a:prstClr val="black"/>
                </a:solidFill>
                <a:latin typeface="Georgia"/>
              </a:rPr>
              <a:t>Symbols/motifs:</a:t>
            </a:r>
          </a:p>
          <a:p>
            <a:pPr marL="658368" lvl="1" indent="-246888">
              <a:lnSpc>
                <a:spcPct val="100000"/>
              </a:lnSpc>
              <a:spcBef>
                <a:spcPts val="300"/>
              </a:spcBef>
              <a:spcAft>
                <a:spcPts val="0"/>
              </a:spcAft>
              <a:buClr>
                <a:srgbClr val="9F2936"/>
              </a:buClr>
              <a:buSzTx/>
              <a:buFont typeface="Georgia"/>
              <a:buChar char="▫"/>
              <a:defRPr/>
            </a:pPr>
            <a:r>
              <a:rPr lang="en-US" sz="2200" dirty="0">
                <a:solidFill>
                  <a:srgbClr val="9F2936"/>
                </a:solidFill>
                <a:latin typeface="Georgia"/>
              </a:rPr>
              <a:t>Whitewashed walls  of the college</a:t>
            </a:r>
          </a:p>
          <a:p>
            <a:pPr marL="658368" lvl="1" indent="-246888">
              <a:lnSpc>
                <a:spcPct val="100000"/>
              </a:lnSpc>
              <a:spcBef>
                <a:spcPts val="300"/>
              </a:spcBef>
              <a:spcAft>
                <a:spcPts val="0"/>
              </a:spcAft>
              <a:buClr>
                <a:srgbClr val="9F2936"/>
              </a:buClr>
              <a:buSzTx/>
              <a:buFont typeface="Georgia"/>
              <a:buChar char="▫"/>
              <a:defRPr/>
            </a:pPr>
            <a:r>
              <a:rPr lang="en-US" sz="2200" dirty="0">
                <a:solidFill>
                  <a:srgbClr val="9F2936"/>
                </a:solidFill>
                <a:latin typeface="Georgia"/>
              </a:rPr>
              <a:t>White dividing line on the highway</a:t>
            </a:r>
          </a:p>
          <a:p>
            <a:pPr marL="658368" lvl="1" indent="-246888">
              <a:lnSpc>
                <a:spcPct val="100000"/>
              </a:lnSpc>
              <a:spcBef>
                <a:spcPts val="300"/>
              </a:spcBef>
              <a:spcAft>
                <a:spcPts val="0"/>
              </a:spcAft>
              <a:buClr>
                <a:srgbClr val="9F2936"/>
              </a:buClr>
              <a:buSzTx/>
              <a:buFont typeface="Georgia"/>
              <a:buChar char="▫"/>
              <a:defRPr/>
            </a:pPr>
            <a:r>
              <a:rPr lang="en-US" sz="2200" dirty="0">
                <a:solidFill>
                  <a:srgbClr val="9F2936"/>
                </a:solidFill>
                <a:latin typeface="Georgia"/>
              </a:rPr>
              <a:t>Birds</a:t>
            </a:r>
          </a:p>
          <a:p>
            <a:pPr marL="658368" lvl="1" indent="-246888">
              <a:lnSpc>
                <a:spcPct val="100000"/>
              </a:lnSpc>
              <a:spcBef>
                <a:spcPts val="300"/>
              </a:spcBef>
              <a:spcAft>
                <a:spcPts val="0"/>
              </a:spcAft>
              <a:buClr>
                <a:srgbClr val="9F2936"/>
              </a:buClr>
              <a:buSzTx/>
              <a:buFont typeface="Georgia"/>
              <a:buChar char="▫"/>
              <a:defRPr/>
            </a:pPr>
            <a:r>
              <a:rPr lang="en-US" sz="2200" dirty="0">
                <a:solidFill>
                  <a:srgbClr val="9F2936"/>
                </a:solidFill>
                <a:latin typeface="Georgia"/>
              </a:rPr>
              <a:t>Bird-soiled statue of the Founder</a:t>
            </a:r>
          </a:p>
          <a:p>
            <a:pPr marL="365760" lvl="0" indent="-256032">
              <a:lnSpc>
                <a:spcPct val="100000"/>
              </a:lnSpc>
              <a:spcBef>
                <a:spcPts val="300"/>
              </a:spcBef>
              <a:buClr>
                <a:srgbClr val="1B587C"/>
              </a:buClr>
              <a:buSzTx/>
              <a:buFont typeface="Georgia"/>
              <a:buChar char="•"/>
              <a:defRPr/>
            </a:pPr>
            <a:r>
              <a:rPr lang="en-US" sz="2400" dirty="0">
                <a:solidFill>
                  <a:prstClr val="black"/>
                </a:solidFill>
                <a:latin typeface="Georgia"/>
              </a:rPr>
              <a:t>Imagery :</a:t>
            </a:r>
          </a:p>
          <a:p>
            <a:pPr marL="658368" lvl="1" indent="-246888">
              <a:lnSpc>
                <a:spcPct val="100000"/>
              </a:lnSpc>
              <a:spcBef>
                <a:spcPts val="300"/>
              </a:spcBef>
              <a:spcAft>
                <a:spcPts val="0"/>
              </a:spcAft>
              <a:buClr>
                <a:srgbClr val="9F2936"/>
              </a:buClr>
              <a:buSzTx/>
              <a:buFont typeface="Georgia"/>
              <a:buChar char="▫"/>
              <a:defRPr/>
            </a:pPr>
            <a:r>
              <a:rPr lang="en-US" sz="2200" dirty="0">
                <a:solidFill>
                  <a:srgbClr val="9F2936"/>
                </a:solidFill>
                <a:latin typeface="Georgia"/>
              </a:rPr>
              <a:t>Description of the college is very idyllic</a:t>
            </a:r>
          </a:p>
          <a:p>
            <a:pPr marL="365760" lvl="0" indent="-256032">
              <a:lnSpc>
                <a:spcPct val="100000"/>
              </a:lnSpc>
              <a:spcBef>
                <a:spcPts val="300"/>
              </a:spcBef>
              <a:buClr>
                <a:srgbClr val="1B587C"/>
              </a:buClr>
              <a:buSzTx/>
              <a:buFont typeface="Georgia"/>
              <a:buChar char="•"/>
              <a:defRPr/>
            </a:pPr>
            <a:r>
              <a:rPr lang="en-US" sz="2400" dirty="0">
                <a:solidFill>
                  <a:prstClr val="black"/>
                </a:solidFill>
                <a:latin typeface="Georgia"/>
              </a:rPr>
              <a:t>Flashback:</a:t>
            </a:r>
          </a:p>
          <a:p>
            <a:pPr marL="658368" lvl="1" indent="-246888">
              <a:lnSpc>
                <a:spcPct val="100000"/>
              </a:lnSpc>
              <a:spcBef>
                <a:spcPts val="300"/>
              </a:spcBef>
              <a:spcAft>
                <a:spcPts val="0"/>
              </a:spcAft>
              <a:buClr>
                <a:srgbClr val="9F2936"/>
              </a:buClr>
              <a:buSzTx/>
              <a:buFont typeface="Georgia"/>
              <a:buChar char="▫"/>
              <a:defRPr/>
            </a:pPr>
            <a:r>
              <a:rPr lang="en-US" sz="2200" dirty="0" err="1">
                <a:solidFill>
                  <a:srgbClr val="9F2936"/>
                </a:solidFill>
                <a:latin typeface="Georgia"/>
              </a:rPr>
              <a:t>Trueblood</a:t>
            </a:r>
            <a:r>
              <a:rPr lang="en-US" sz="2200" dirty="0">
                <a:solidFill>
                  <a:srgbClr val="9F2936"/>
                </a:solidFill>
                <a:latin typeface="Georgia"/>
              </a:rPr>
              <a:t> recalls impregnating his own daughter</a:t>
            </a:r>
          </a:p>
          <a:p>
            <a:pPr marL="365760" lvl="0" indent="-256032">
              <a:lnSpc>
                <a:spcPct val="100000"/>
              </a:lnSpc>
              <a:spcBef>
                <a:spcPts val="300"/>
              </a:spcBef>
              <a:buClr>
                <a:srgbClr val="1B587C"/>
              </a:buClr>
              <a:buSzTx/>
              <a:buFont typeface="Georgia"/>
              <a:buChar char="•"/>
              <a:defRPr/>
            </a:pPr>
            <a:r>
              <a:rPr lang="en-US" sz="2400" dirty="0">
                <a:solidFill>
                  <a:prstClr val="black"/>
                </a:solidFill>
                <a:latin typeface="Georgia"/>
              </a:rPr>
              <a:t>Foreshadowing:</a:t>
            </a:r>
          </a:p>
          <a:p>
            <a:pPr marL="658368" lvl="1" indent="-246888">
              <a:lnSpc>
                <a:spcPct val="100000"/>
              </a:lnSpc>
              <a:spcBef>
                <a:spcPts val="300"/>
              </a:spcBef>
              <a:spcAft>
                <a:spcPts val="0"/>
              </a:spcAft>
              <a:buClr>
                <a:srgbClr val="9F2936"/>
              </a:buClr>
              <a:buSzTx/>
              <a:buFont typeface="Georgia"/>
              <a:buChar char="▫"/>
              <a:defRPr/>
            </a:pPr>
            <a:r>
              <a:rPr lang="en-US" sz="2200" dirty="0">
                <a:solidFill>
                  <a:srgbClr val="9F2936"/>
                </a:solidFill>
                <a:latin typeface="Georgia"/>
              </a:rPr>
              <a:t>IM (narrator) describes the past using things that happen later in his life</a:t>
            </a:r>
          </a:p>
          <a:p>
            <a:pPr marL="365760" lvl="0" indent="-256032">
              <a:lnSpc>
                <a:spcPct val="100000"/>
              </a:lnSpc>
              <a:spcBef>
                <a:spcPts val="300"/>
              </a:spcBef>
              <a:buClr>
                <a:srgbClr val="1B587C"/>
              </a:buClr>
              <a:buSzTx/>
              <a:buFont typeface="Georgia"/>
              <a:buChar char="•"/>
              <a:defRPr/>
            </a:pPr>
            <a:r>
              <a:rPr lang="en-US" sz="2400" dirty="0">
                <a:solidFill>
                  <a:prstClr val="black"/>
                </a:solidFill>
                <a:latin typeface="Georgia"/>
              </a:rPr>
              <a:t>Irony :</a:t>
            </a:r>
          </a:p>
          <a:p>
            <a:pPr marL="658368" lvl="1" indent="-246888">
              <a:lnSpc>
                <a:spcPct val="100000"/>
              </a:lnSpc>
              <a:spcBef>
                <a:spcPts val="300"/>
              </a:spcBef>
              <a:spcAft>
                <a:spcPts val="0"/>
              </a:spcAft>
              <a:buClr>
                <a:srgbClr val="9F2936"/>
              </a:buClr>
              <a:buSzTx/>
              <a:buFont typeface="Georgia"/>
              <a:buChar char="▫"/>
              <a:defRPr/>
            </a:pPr>
            <a:r>
              <a:rPr lang="en-US" sz="2200" dirty="0">
                <a:solidFill>
                  <a:srgbClr val="9F2936"/>
                </a:solidFill>
                <a:latin typeface="Georgia"/>
              </a:rPr>
              <a:t>Situational: </a:t>
            </a:r>
            <a:r>
              <a:rPr lang="en-US" sz="2200" dirty="0" err="1">
                <a:solidFill>
                  <a:srgbClr val="9F2936"/>
                </a:solidFill>
                <a:latin typeface="Georgia"/>
              </a:rPr>
              <a:t>Trueblood’s</a:t>
            </a:r>
            <a:r>
              <a:rPr lang="en-US" sz="2200" dirty="0">
                <a:solidFill>
                  <a:srgbClr val="9F2936"/>
                </a:solidFill>
                <a:latin typeface="Georgia"/>
              </a:rPr>
              <a:t> situation and the reactions of blacks and white</a:t>
            </a:r>
          </a:p>
          <a:p>
            <a:endParaRPr lang="en-US" dirty="0"/>
          </a:p>
        </p:txBody>
      </p:sp>
    </p:spTree>
    <p:extLst>
      <p:ext uri="{BB962C8B-B14F-4D97-AF65-F5344CB8AC3E}">
        <p14:creationId xmlns:p14="http://schemas.microsoft.com/office/powerpoint/2010/main" val="1780120198"/>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mv="urn:schemas-microsoft-com:mac:vml" xmlns="">
      <p:transition spd="slow">
        <p:dissolv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3">
                                            <p:txEl>
                                              <p:pRg st="1" end="1"/>
                                            </p:txEl>
                                          </p:spTgt>
                                        </p:tgtEl>
                                      </p:cBhvr>
                                    </p:animEffect>
                                  </p:childTnLst>
                                </p:cTn>
                              </p:par>
                              <p:par>
                                <p:cTn id="15" presetID="53" presetClass="entr" presetSubtype="16"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p:cTn id="1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9" dur="500"/>
                                        <p:tgtEl>
                                          <p:spTgt spid="3">
                                            <p:txEl>
                                              <p:pRg st="2" end="2"/>
                                            </p:txEl>
                                          </p:spTgt>
                                        </p:tgtEl>
                                      </p:cBhvr>
                                    </p:animEffect>
                                  </p:childTnLst>
                                </p:cTn>
                              </p:par>
                              <p:par>
                                <p:cTn id="20" presetID="53" presetClass="entr" presetSubtype="16"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p:cTn id="22"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3"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4" dur="500"/>
                                        <p:tgtEl>
                                          <p:spTgt spid="3">
                                            <p:txEl>
                                              <p:pRg st="3" end="3"/>
                                            </p:txEl>
                                          </p:spTgt>
                                        </p:tgtEl>
                                      </p:cBhvr>
                                    </p:animEffect>
                                  </p:childTnLst>
                                </p:cTn>
                              </p:par>
                              <p:par>
                                <p:cTn id="25" presetID="53" presetClass="entr" presetSubtype="16"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p:cTn id="27"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8"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9" dur="500"/>
                                        <p:tgtEl>
                                          <p:spTgt spid="3">
                                            <p:txEl>
                                              <p:pRg st="4" end="4"/>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53" presetClass="entr" presetSubtype="16" fill="hold" nodeType="click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 calcmode="lin" valueType="num">
                                      <p:cBhvr>
                                        <p:cTn id="34"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5"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6" dur="500"/>
                                        <p:tgtEl>
                                          <p:spTgt spid="3">
                                            <p:txEl>
                                              <p:pRg st="5" end="5"/>
                                            </p:txEl>
                                          </p:spTgt>
                                        </p:tgtEl>
                                      </p:cBhvr>
                                    </p:animEffect>
                                  </p:childTnLst>
                                </p:cTn>
                              </p:par>
                              <p:par>
                                <p:cTn id="37" presetID="53" presetClass="entr" presetSubtype="16" fill="hold" nodeType="with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 calcmode="lin" valueType="num">
                                      <p:cBhvr>
                                        <p:cTn id="39"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0"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1" dur="500"/>
                                        <p:tgtEl>
                                          <p:spTgt spid="3">
                                            <p:txEl>
                                              <p:pRg st="6" end="6"/>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53" presetClass="entr" presetSubtype="16" fill="hold" nodeType="clickEffect">
                                  <p:stCondLst>
                                    <p:cond delay="0"/>
                                  </p:stCondLst>
                                  <p:childTnLst>
                                    <p:set>
                                      <p:cBhvr>
                                        <p:cTn id="45" dur="1" fill="hold">
                                          <p:stCondLst>
                                            <p:cond delay="0"/>
                                          </p:stCondLst>
                                        </p:cTn>
                                        <p:tgtEl>
                                          <p:spTgt spid="3">
                                            <p:txEl>
                                              <p:pRg st="7" end="7"/>
                                            </p:txEl>
                                          </p:spTgt>
                                        </p:tgtEl>
                                        <p:attrNameLst>
                                          <p:attrName>style.visibility</p:attrName>
                                        </p:attrNameLst>
                                      </p:cBhvr>
                                      <p:to>
                                        <p:strVal val="visible"/>
                                      </p:to>
                                    </p:set>
                                    <p:anim calcmode="lin" valueType="num">
                                      <p:cBhvr>
                                        <p:cTn id="46"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47"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48" dur="500"/>
                                        <p:tgtEl>
                                          <p:spTgt spid="3">
                                            <p:txEl>
                                              <p:pRg st="7" end="7"/>
                                            </p:txEl>
                                          </p:spTgt>
                                        </p:tgtEl>
                                      </p:cBhvr>
                                    </p:animEffect>
                                  </p:childTnLst>
                                </p:cTn>
                              </p:par>
                              <p:par>
                                <p:cTn id="49" presetID="53" presetClass="entr" presetSubtype="16" fill="hold" nodeType="withEffect">
                                  <p:stCondLst>
                                    <p:cond delay="0"/>
                                  </p:stCondLst>
                                  <p:childTnLst>
                                    <p:set>
                                      <p:cBhvr>
                                        <p:cTn id="50" dur="1" fill="hold">
                                          <p:stCondLst>
                                            <p:cond delay="0"/>
                                          </p:stCondLst>
                                        </p:cTn>
                                        <p:tgtEl>
                                          <p:spTgt spid="3">
                                            <p:txEl>
                                              <p:pRg st="8" end="8"/>
                                            </p:txEl>
                                          </p:spTgt>
                                        </p:tgtEl>
                                        <p:attrNameLst>
                                          <p:attrName>style.visibility</p:attrName>
                                        </p:attrNameLst>
                                      </p:cBhvr>
                                      <p:to>
                                        <p:strVal val="visible"/>
                                      </p:to>
                                    </p:set>
                                    <p:anim calcmode="lin" valueType="num">
                                      <p:cBhvr>
                                        <p:cTn id="51"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52"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53" dur="500"/>
                                        <p:tgtEl>
                                          <p:spTgt spid="3">
                                            <p:txEl>
                                              <p:pRg st="8" end="8"/>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53" presetClass="entr" presetSubtype="16" fill="hold" nodeType="clickEffect">
                                  <p:stCondLst>
                                    <p:cond delay="0"/>
                                  </p:stCondLst>
                                  <p:childTnLst>
                                    <p:set>
                                      <p:cBhvr>
                                        <p:cTn id="57" dur="1" fill="hold">
                                          <p:stCondLst>
                                            <p:cond delay="0"/>
                                          </p:stCondLst>
                                        </p:cTn>
                                        <p:tgtEl>
                                          <p:spTgt spid="3">
                                            <p:txEl>
                                              <p:pRg st="9" end="9"/>
                                            </p:txEl>
                                          </p:spTgt>
                                        </p:tgtEl>
                                        <p:attrNameLst>
                                          <p:attrName>style.visibility</p:attrName>
                                        </p:attrNameLst>
                                      </p:cBhvr>
                                      <p:to>
                                        <p:strVal val="visible"/>
                                      </p:to>
                                    </p:set>
                                    <p:anim calcmode="lin" valueType="num">
                                      <p:cBhvr>
                                        <p:cTn id="58" dur="500" fill="hold"/>
                                        <p:tgtEl>
                                          <p:spTgt spid="3">
                                            <p:txEl>
                                              <p:pRg st="9" end="9"/>
                                            </p:txEl>
                                          </p:spTgt>
                                        </p:tgtEl>
                                        <p:attrNameLst>
                                          <p:attrName>ppt_w</p:attrName>
                                        </p:attrNameLst>
                                      </p:cBhvr>
                                      <p:tavLst>
                                        <p:tav tm="0">
                                          <p:val>
                                            <p:fltVal val="0"/>
                                          </p:val>
                                        </p:tav>
                                        <p:tav tm="100000">
                                          <p:val>
                                            <p:strVal val="#ppt_w"/>
                                          </p:val>
                                        </p:tav>
                                      </p:tavLst>
                                    </p:anim>
                                    <p:anim calcmode="lin" valueType="num">
                                      <p:cBhvr>
                                        <p:cTn id="59" dur="500" fill="hold"/>
                                        <p:tgtEl>
                                          <p:spTgt spid="3">
                                            <p:txEl>
                                              <p:pRg st="9" end="9"/>
                                            </p:txEl>
                                          </p:spTgt>
                                        </p:tgtEl>
                                        <p:attrNameLst>
                                          <p:attrName>ppt_h</p:attrName>
                                        </p:attrNameLst>
                                      </p:cBhvr>
                                      <p:tavLst>
                                        <p:tav tm="0">
                                          <p:val>
                                            <p:fltVal val="0"/>
                                          </p:val>
                                        </p:tav>
                                        <p:tav tm="100000">
                                          <p:val>
                                            <p:strVal val="#ppt_h"/>
                                          </p:val>
                                        </p:tav>
                                      </p:tavLst>
                                    </p:anim>
                                    <p:animEffect transition="in" filter="fade">
                                      <p:cBhvr>
                                        <p:cTn id="60" dur="500"/>
                                        <p:tgtEl>
                                          <p:spTgt spid="3">
                                            <p:txEl>
                                              <p:pRg st="9" end="9"/>
                                            </p:txEl>
                                          </p:spTgt>
                                        </p:tgtEl>
                                      </p:cBhvr>
                                    </p:animEffect>
                                  </p:childTnLst>
                                </p:cTn>
                              </p:par>
                              <p:par>
                                <p:cTn id="61" presetID="53" presetClass="entr" presetSubtype="16" fill="hold" nodeType="withEffect">
                                  <p:stCondLst>
                                    <p:cond delay="0"/>
                                  </p:stCondLst>
                                  <p:childTnLst>
                                    <p:set>
                                      <p:cBhvr>
                                        <p:cTn id="62" dur="1" fill="hold">
                                          <p:stCondLst>
                                            <p:cond delay="0"/>
                                          </p:stCondLst>
                                        </p:cTn>
                                        <p:tgtEl>
                                          <p:spTgt spid="3">
                                            <p:txEl>
                                              <p:pRg st="10" end="10"/>
                                            </p:txEl>
                                          </p:spTgt>
                                        </p:tgtEl>
                                        <p:attrNameLst>
                                          <p:attrName>style.visibility</p:attrName>
                                        </p:attrNameLst>
                                      </p:cBhvr>
                                      <p:to>
                                        <p:strVal val="visible"/>
                                      </p:to>
                                    </p:set>
                                    <p:anim calcmode="lin" valueType="num">
                                      <p:cBhvr>
                                        <p:cTn id="63" dur="500" fill="hold"/>
                                        <p:tgtEl>
                                          <p:spTgt spid="3">
                                            <p:txEl>
                                              <p:pRg st="10" end="10"/>
                                            </p:txEl>
                                          </p:spTgt>
                                        </p:tgtEl>
                                        <p:attrNameLst>
                                          <p:attrName>ppt_w</p:attrName>
                                        </p:attrNameLst>
                                      </p:cBhvr>
                                      <p:tavLst>
                                        <p:tav tm="0">
                                          <p:val>
                                            <p:fltVal val="0"/>
                                          </p:val>
                                        </p:tav>
                                        <p:tav tm="100000">
                                          <p:val>
                                            <p:strVal val="#ppt_w"/>
                                          </p:val>
                                        </p:tav>
                                      </p:tavLst>
                                    </p:anim>
                                    <p:anim calcmode="lin" valueType="num">
                                      <p:cBhvr>
                                        <p:cTn id="64" dur="500" fill="hold"/>
                                        <p:tgtEl>
                                          <p:spTgt spid="3">
                                            <p:txEl>
                                              <p:pRg st="10" end="10"/>
                                            </p:txEl>
                                          </p:spTgt>
                                        </p:tgtEl>
                                        <p:attrNameLst>
                                          <p:attrName>ppt_h</p:attrName>
                                        </p:attrNameLst>
                                      </p:cBhvr>
                                      <p:tavLst>
                                        <p:tav tm="0">
                                          <p:val>
                                            <p:fltVal val="0"/>
                                          </p:val>
                                        </p:tav>
                                        <p:tav tm="100000">
                                          <p:val>
                                            <p:strVal val="#ppt_h"/>
                                          </p:val>
                                        </p:tav>
                                      </p:tavLst>
                                    </p:anim>
                                    <p:animEffect transition="in" filter="fade">
                                      <p:cBhvr>
                                        <p:cTn id="65" dur="500"/>
                                        <p:tgtEl>
                                          <p:spTgt spid="3">
                                            <p:txEl>
                                              <p:pRg st="10" end="10"/>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53" presetClass="entr" presetSubtype="16" fill="hold" nodeType="clickEffect">
                                  <p:stCondLst>
                                    <p:cond delay="0"/>
                                  </p:stCondLst>
                                  <p:childTnLst>
                                    <p:set>
                                      <p:cBhvr>
                                        <p:cTn id="69" dur="1" fill="hold">
                                          <p:stCondLst>
                                            <p:cond delay="0"/>
                                          </p:stCondLst>
                                        </p:cTn>
                                        <p:tgtEl>
                                          <p:spTgt spid="3">
                                            <p:txEl>
                                              <p:pRg st="11" end="11"/>
                                            </p:txEl>
                                          </p:spTgt>
                                        </p:tgtEl>
                                        <p:attrNameLst>
                                          <p:attrName>style.visibility</p:attrName>
                                        </p:attrNameLst>
                                      </p:cBhvr>
                                      <p:to>
                                        <p:strVal val="visible"/>
                                      </p:to>
                                    </p:set>
                                    <p:anim calcmode="lin" valueType="num">
                                      <p:cBhvr>
                                        <p:cTn id="70" dur="500" fill="hold"/>
                                        <p:tgtEl>
                                          <p:spTgt spid="3">
                                            <p:txEl>
                                              <p:pRg st="11" end="11"/>
                                            </p:txEl>
                                          </p:spTgt>
                                        </p:tgtEl>
                                        <p:attrNameLst>
                                          <p:attrName>ppt_w</p:attrName>
                                        </p:attrNameLst>
                                      </p:cBhvr>
                                      <p:tavLst>
                                        <p:tav tm="0">
                                          <p:val>
                                            <p:fltVal val="0"/>
                                          </p:val>
                                        </p:tav>
                                        <p:tav tm="100000">
                                          <p:val>
                                            <p:strVal val="#ppt_w"/>
                                          </p:val>
                                        </p:tav>
                                      </p:tavLst>
                                    </p:anim>
                                    <p:anim calcmode="lin" valueType="num">
                                      <p:cBhvr>
                                        <p:cTn id="71" dur="500" fill="hold"/>
                                        <p:tgtEl>
                                          <p:spTgt spid="3">
                                            <p:txEl>
                                              <p:pRg st="11" end="11"/>
                                            </p:txEl>
                                          </p:spTgt>
                                        </p:tgtEl>
                                        <p:attrNameLst>
                                          <p:attrName>ppt_h</p:attrName>
                                        </p:attrNameLst>
                                      </p:cBhvr>
                                      <p:tavLst>
                                        <p:tav tm="0">
                                          <p:val>
                                            <p:fltVal val="0"/>
                                          </p:val>
                                        </p:tav>
                                        <p:tav tm="100000">
                                          <p:val>
                                            <p:strVal val="#ppt_h"/>
                                          </p:val>
                                        </p:tav>
                                      </p:tavLst>
                                    </p:anim>
                                    <p:animEffect transition="in" filter="fade">
                                      <p:cBhvr>
                                        <p:cTn id="72" dur="500"/>
                                        <p:tgtEl>
                                          <p:spTgt spid="3">
                                            <p:txEl>
                                              <p:pRg st="11" end="11"/>
                                            </p:txEl>
                                          </p:spTgt>
                                        </p:tgtEl>
                                      </p:cBhvr>
                                    </p:animEffect>
                                  </p:childTnLst>
                                </p:cTn>
                              </p:par>
                              <p:par>
                                <p:cTn id="73" presetID="53" presetClass="entr" presetSubtype="16" fill="hold" nodeType="withEffect">
                                  <p:stCondLst>
                                    <p:cond delay="0"/>
                                  </p:stCondLst>
                                  <p:childTnLst>
                                    <p:set>
                                      <p:cBhvr>
                                        <p:cTn id="74" dur="1" fill="hold">
                                          <p:stCondLst>
                                            <p:cond delay="0"/>
                                          </p:stCondLst>
                                        </p:cTn>
                                        <p:tgtEl>
                                          <p:spTgt spid="3">
                                            <p:txEl>
                                              <p:pRg st="12" end="12"/>
                                            </p:txEl>
                                          </p:spTgt>
                                        </p:tgtEl>
                                        <p:attrNameLst>
                                          <p:attrName>style.visibility</p:attrName>
                                        </p:attrNameLst>
                                      </p:cBhvr>
                                      <p:to>
                                        <p:strVal val="visible"/>
                                      </p:to>
                                    </p:set>
                                    <p:anim calcmode="lin" valueType="num">
                                      <p:cBhvr>
                                        <p:cTn id="75" dur="500" fill="hold"/>
                                        <p:tgtEl>
                                          <p:spTgt spid="3">
                                            <p:txEl>
                                              <p:pRg st="12" end="12"/>
                                            </p:txEl>
                                          </p:spTgt>
                                        </p:tgtEl>
                                        <p:attrNameLst>
                                          <p:attrName>ppt_w</p:attrName>
                                        </p:attrNameLst>
                                      </p:cBhvr>
                                      <p:tavLst>
                                        <p:tav tm="0">
                                          <p:val>
                                            <p:fltVal val="0"/>
                                          </p:val>
                                        </p:tav>
                                        <p:tav tm="100000">
                                          <p:val>
                                            <p:strVal val="#ppt_w"/>
                                          </p:val>
                                        </p:tav>
                                      </p:tavLst>
                                    </p:anim>
                                    <p:anim calcmode="lin" valueType="num">
                                      <p:cBhvr>
                                        <p:cTn id="76" dur="500" fill="hold"/>
                                        <p:tgtEl>
                                          <p:spTgt spid="3">
                                            <p:txEl>
                                              <p:pRg st="12" end="12"/>
                                            </p:txEl>
                                          </p:spTgt>
                                        </p:tgtEl>
                                        <p:attrNameLst>
                                          <p:attrName>ppt_h</p:attrName>
                                        </p:attrNameLst>
                                      </p:cBhvr>
                                      <p:tavLst>
                                        <p:tav tm="0">
                                          <p:val>
                                            <p:fltVal val="0"/>
                                          </p:val>
                                        </p:tav>
                                        <p:tav tm="100000">
                                          <p:val>
                                            <p:strVal val="#ppt_h"/>
                                          </p:val>
                                        </p:tav>
                                      </p:tavLst>
                                    </p:anim>
                                    <p:animEffect transition="in" filter="fade">
                                      <p:cBhvr>
                                        <p:cTn id="77"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584" y="155448"/>
            <a:ext cx="12091416" cy="722376"/>
          </a:xfrm>
        </p:spPr>
        <p:txBody>
          <a:bodyPr>
            <a:normAutofit/>
          </a:bodyPr>
          <a:lstStyle/>
          <a:p>
            <a:pPr algn="ctr"/>
            <a:r>
              <a:rPr lang="en-US" altLang="en-US" sz="3200" dirty="0"/>
              <a:t>Chapters 4-6: Return &amp; Exile from the College 1 </a:t>
            </a:r>
            <a:endParaRPr lang="en-US" sz="3200" dirty="0"/>
          </a:p>
        </p:txBody>
      </p:sp>
      <p:sp>
        <p:nvSpPr>
          <p:cNvPr id="3" name="Content Placeholder 2"/>
          <p:cNvSpPr>
            <a:spLocks noGrp="1"/>
          </p:cNvSpPr>
          <p:nvPr>
            <p:ph idx="1"/>
          </p:nvPr>
        </p:nvSpPr>
        <p:spPr>
          <a:xfrm>
            <a:off x="100584" y="877824"/>
            <a:ext cx="11759184" cy="5907024"/>
          </a:xfrm>
        </p:spPr>
        <p:txBody>
          <a:bodyPr>
            <a:noAutofit/>
          </a:bodyPr>
          <a:lstStyle/>
          <a:p>
            <a:pPr marL="365760" lvl="0" indent="-256032">
              <a:lnSpc>
                <a:spcPct val="100000"/>
              </a:lnSpc>
              <a:spcBef>
                <a:spcPts val="300"/>
              </a:spcBef>
              <a:buClr>
                <a:srgbClr val="1B587C"/>
              </a:buClr>
              <a:buSzTx/>
              <a:buFont typeface="Georgia"/>
              <a:buChar char="•"/>
              <a:defRPr/>
            </a:pPr>
            <a:r>
              <a:rPr lang="en-US" sz="2200" dirty="0">
                <a:solidFill>
                  <a:prstClr val="black"/>
                </a:solidFill>
                <a:latin typeface="Georgia"/>
              </a:rPr>
              <a:t>Setting:</a:t>
            </a:r>
          </a:p>
          <a:p>
            <a:pPr marL="658368" lvl="1" indent="-246888">
              <a:lnSpc>
                <a:spcPct val="100000"/>
              </a:lnSpc>
              <a:spcBef>
                <a:spcPts val="300"/>
              </a:spcBef>
              <a:spcAft>
                <a:spcPts val="0"/>
              </a:spcAft>
              <a:buClr>
                <a:srgbClr val="9F2936"/>
              </a:buClr>
              <a:buSzTx/>
              <a:buFont typeface="Georgia"/>
              <a:buChar char="▫"/>
              <a:defRPr/>
            </a:pPr>
            <a:r>
              <a:rPr lang="en-US" sz="2000" dirty="0">
                <a:solidFill>
                  <a:srgbClr val="9F2936"/>
                </a:solidFill>
                <a:latin typeface="Georgia"/>
              </a:rPr>
              <a:t>The college church, Bledsoe’s office</a:t>
            </a:r>
          </a:p>
          <a:p>
            <a:pPr marL="365760" lvl="0" indent="-256032">
              <a:lnSpc>
                <a:spcPct val="100000"/>
              </a:lnSpc>
              <a:spcBef>
                <a:spcPts val="300"/>
              </a:spcBef>
              <a:buClr>
                <a:srgbClr val="1B587C"/>
              </a:buClr>
              <a:buSzTx/>
              <a:buFont typeface="Georgia"/>
              <a:buChar char="•"/>
              <a:defRPr/>
            </a:pPr>
            <a:r>
              <a:rPr lang="en-US" sz="2200" dirty="0">
                <a:solidFill>
                  <a:prstClr val="black"/>
                </a:solidFill>
                <a:latin typeface="Georgia"/>
              </a:rPr>
              <a:t>Characters introduced:</a:t>
            </a:r>
          </a:p>
          <a:p>
            <a:pPr marL="658368" lvl="1" indent="-246888">
              <a:lnSpc>
                <a:spcPct val="100000"/>
              </a:lnSpc>
              <a:spcBef>
                <a:spcPts val="300"/>
              </a:spcBef>
              <a:spcAft>
                <a:spcPts val="0"/>
              </a:spcAft>
              <a:buClr>
                <a:srgbClr val="9F2936"/>
              </a:buClr>
              <a:buSzTx/>
              <a:buFont typeface="Georgia"/>
              <a:buChar char="▫"/>
              <a:defRPr/>
            </a:pPr>
            <a:r>
              <a:rPr lang="en-US" sz="2000" dirty="0">
                <a:solidFill>
                  <a:srgbClr val="9F2936"/>
                </a:solidFill>
                <a:latin typeface="Georgia"/>
              </a:rPr>
              <a:t>Homer A. Barbee</a:t>
            </a:r>
          </a:p>
          <a:p>
            <a:pPr marL="658368" lvl="1" indent="-246888">
              <a:lnSpc>
                <a:spcPct val="100000"/>
              </a:lnSpc>
              <a:spcBef>
                <a:spcPts val="300"/>
              </a:spcBef>
              <a:spcAft>
                <a:spcPts val="0"/>
              </a:spcAft>
              <a:buClr>
                <a:srgbClr val="9F2936"/>
              </a:buClr>
              <a:buSzTx/>
              <a:buFont typeface="Georgia"/>
              <a:buChar char="▫"/>
              <a:defRPr/>
            </a:pPr>
            <a:r>
              <a:rPr lang="en-US" sz="2000" dirty="0">
                <a:solidFill>
                  <a:srgbClr val="9F2936"/>
                </a:solidFill>
                <a:latin typeface="Georgia"/>
              </a:rPr>
              <a:t>Dr. Bledsoe</a:t>
            </a:r>
          </a:p>
          <a:p>
            <a:pPr marL="366268" lvl="0" indent="-246888">
              <a:lnSpc>
                <a:spcPct val="100000"/>
              </a:lnSpc>
              <a:spcBef>
                <a:spcPts val="300"/>
              </a:spcBef>
              <a:buClr>
                <a:srgbClr val="1B587C"/>
              </a:buClr>
              <a:buSzTx/>
              <a:buFont typeface="Georgia"/>
              <a:buChar char="▫"/>
              <a:defRPr/>
            </a:pPr>
            <a:r>
              <a:rPr lang="en-US" sz="2200" dirty="0">
                <a:solidFill>
                  <a:prstClr val="black"/>
                </a:solidFill>
                <a:latin typeface="Georgia"/>
              </a:rPr>
              <a:t>Dialogue &amp; diction/syntax &amp; tone:</a:t>
            </a:r>
          </a:p>
          <a:p>
            <a:pPr marL="658368" lvl="1" indent="-246888">
              <a:lnSpc>
                <a:spcPct val="100000"/>
              </a:lnSpc>
              <a:spcBef>
                <a:spcPts val="300"/>
              </a:spcBef>
              <a:spcAft>
                <a:spcPts val="0"/>
              </a:spcAft>
              <a:buClr>
                <a:srgbClr val="9F2936"/>
              </a:buClr>
              <a:buSzTx/>
              <a:buFont typeface="Georgia"/>
              <a:buChar char="▫"/>
              <a:defRPr/>
            </a:pPr>
            <a:r>
              <a:rPr lang="en-US" sz="2000" dirty="0">
                <a:solidFill>
                  <a:srgbClr val="9F2936"/>
                </a:solidFill>
                <a:latin typeface="Georgia"/>
              </a:rPr>
              <a:t>Barbee’s speech is very sophisticated, but flat: it doesn’t really emotionally impact the reader</a:t>
            </a:r>
          </a:p>
          <a:p>
            <a:pPr marL="658368" lvl="1" indent="-246888">
              <a:lnSpc>
                <a:spcPct val="100000"/>
              </a:lnSpc>
              <a:spcBef>
                <a:spcPts val="300"/>
              </a:spcBef>
              <a:spcAft>
                <a:spcPts val="0"/>
              </a:spcAft>
              <a:buClr>
                <a:srgbClr val="9F2936"/>
              </a:buClr>
              <a:buSzTx/>
              <a:buFont typeface="Georgia"/>
              <a:buChar char="▫"/>
              <a:defRPr/>
            </a:pPr>
            <a:r>
              <a:rPr lang="en-US" sz="2000" dirty="0">
                <a:solidFill>
                  <a:srgbClr val="9F2936"/>
                </a:solidFill>
                <a:latin typeface="Georgia"/>
              </a:rPr>
              <a:t>Bledsoe’s words are those of a white man, use of “nigger” </a:t>
            </a:r>
          </a:p>
          <a:p>
            <a:pPr marL="658368" lvl="1" indent="-246888">
              <a:lnSpc>
                <a:spcPct val="100000"/>
              </a:lnSpc>
              <a:spcBef>
                <a:spcPts val="300"/>
              </a:spcBef>
              <a:spcAft>
                <a:spcPts val="0"/>
              </a:spcAft>
              <a:buClr>
                <a:srgbClr val="9F2936"/>
              </a:buClr>
              <a:buSzTx/>
              <a:buFont typeface="Georgia"/>
              <a:buChar char="▫"/>
              <a:defRPr/>
            </a:pPr>
            <a:r>
              <a:rPr lang="en-US" sz="2000" dirty="0">
                <a:solidFill>
                  <a:srgbClr val="9F2936"/>
                </a:solidFill>
                <a:latin typeface="Georgia"/>
              </a:rPr>
              <a:t>IM (narrator) uses long, descriptive sentences when remembering details</a:t>
            </a:r>
          </a:p>
          <a:p>
            <a:pPr marL="365760" lvl="0" indent="-256032">
              <a:lnSpc>
                <a:spcPct val="100000"/>
              </a:lnSpc>
              <a:spcBef>
                <a:spcPts val="300"/>
              </a:spcBef>
              <a:buClr>
                <a:srgbClr val="1B587C"/>
              </a:buClr>
              <a:buSzTx/>
              <a:buFont typeface="Georgia"/>
              <a:buChar char="•"/>
              <a:defRPr/>
            </a:pPr>
            <a:r>
              <a:rPr lang="en-US" sz="2200" dirty="0">
                <a:solidFill>
                  <a:prstClr val="black"/>
                </a:solidFill>
                <a:latin typeface="Georgia"/>
              </a:rPr>
              <a:t>Allusions:</a:t>
            </a:r>
          </a:p>
          <a:p>
            <a:pPr marL="658368" lvl="1" indent="-246888">
              <a:lnSpc>
                <a:spcPct val="100000"/>
              </a:lnSpc>
              <a:spcBef>
                <a:spcPts val="300"/>
              </a:spcBef>
              <a:spcAft>
                <a:spcPts val="0"/>
              </a:spcAft>
              <a:buClr>
                <a:srgbClr val="9F2936"/>
              </a:buClr>
              <a:buSzTx/>
              <a:buFont typeface="Georgia"/>
              <a:buChar char="▫"/>
              <a:defRPr/>
            </a:pPr>
            <a:r>
              <a:rPr lang="en-US" sz="2000" dirty="0">
                <a:solidFill>
                  <a:srgbClr val="9F2936"/>
                </a:solidFill>
                <a:latin typeface="Georgia"/>
              </a:rPr>
              <a:t>Tuskegee Institute</a:t>
            </a:r>
          </a:p>
          <a:p>
            <a:pPr marL="658368" lvl="1" indent="-246888">
              <a:lnSpc>
                <a:spcPct val="100000"/>
              </a:lnSpc>
              <a:spcBef>
                <a:spcPts val="300"/>
              </a:spcBef>
              <a:spcAft>
                <a:spcPts val="0"/>
              </a:spcAft>
              <a:buClr>
                <a:srgbClr val="9F2936"/>
              </a:buClr>
              <a:buSzTx/>
              <a:buFont typeface="Georgia"/>
              <a:buChar char="▫"/>
              <a:defRPr/>
            </a:pPr>
            <a:r>
              <a:rPr lang="en-US" sz="2000" dirty="0">
                <a:solidFill>
                  <a:srgbClr val="9F2936"/>
                </a:solidFill>
                <a:latin typeface="Georgia"/>
              </a:rPr>
              <a:t>Puritans</a:t>
            </a:r>
          </a:p>
          <a:p>
            <a:pPr marL="658368" lvl="1" indent="-246888">
              <a:lnSpc>
                <a:spcPct val="100000"/>
              </a:lnSpc>
              <a:spcBef>
                <a:spcPts val="300"/>
              </a:spcBef>
              <a:spcAft>
                <a:spcPts val="0"/>
              </a:spcAft>
              <a:buClr>
                <a:srgbClr val="9F2936"/>
              </a:buClr>
              <a:buSzTx/>
              <a:buFont typeface="Georgia"/>
              <a:buChar char="▫"/>
              <a:defRPr/>
            </a:pPr>
            <a:r>
              <a:rPr lang="en-US" sz="2000" dirty="0">
                <a:solidFill>
                  <a:srgbClr val="9F2936"/>
                </a:solidFill>
                <a:latin typeface="Georgia"/>
              </a:rPr>
              <a:t>Homer</a:t>
            </a:r>
          </a:p>
          <a:p>
            <a:pPr marL="658368" lvl="1" indent="-246888">
              <a:lnSpc>
                <a:spcPct val="100000"/>
              </a:lnSpc>
              <a:spcBef>
                <a:spcPts val="300"/>
              </a:spcBef>
              <a:spcAft>
                <a:spcPts val="0"/>
              </a:spcAft>
              <a:buClr>
                <a:srgbClr val="9F2936"/>
              </a:buClr>
              <a:buSzTx/>
              <a:buFont typeface="Georgia"/>
              <a:buChar char="▫"/>
              <a:defRPr/>
            </a:pPr>
            <a:r>
              <a:rPr lang="en-US" sz="2000" dirty="0">
                <a:solidFill>
                  <a:srgbClr val="9F2936"/>
                </a:solidFill>
                <a:latin typeface="Georgia"/>
              </a:rPr>
              <a:t>Horatio Alger </a:t>
            </a:r>
          </a:p>
          <a:p>
            <a:pPr marL="658368" lvl="1" indent="-246888">
              <a:lnSpc>
                <a:spcPct val="100000"/>
              </a:lnSpc>
              <a:spcBef>
                <a:spcPts val="300"/>
              </a:spcBef>
              <a:spcAft>
                <a:spcPts val="0"/>
              </a:spcAft>
              <a:buClr>
                <a:srgbClr val="9F2936"/>
              </a:buClr>
              <a:buSzTx/>
              <a:buFont typeface="Georgia"/>
              <a:buChar char="▫"/>
              <a:defRPr/>
            </a:pPr>
            <a:r>
              <a:rPr lang="en-US" sz="2000" dirty="0">
                <a:solidFill>
                  <a:srgbClr val="9F2936"/>
                </a:solidFill>
                <a:latin typeface="Georgia"/>
              </a:rPr>
              <a:t>Jim Crow laws &amp; segregation on buses</a:t>
            </a:r>
          </a:p>
          <a:p>
            <a:endParaRPr lang="en-US" sz="2200" dirty="0"/>
          </a:p>
        </p:txBody>
      </p:sp>
    </p:spTree>
    <p:extLst>
      <p:ext uri="{BB962C8B-B14F-4D97-AF65-F5344CB8AC3E}">
        <p14:creationId xmlns:p14="http://schemas.microsoft.com/office/powerpoint/2010/main" val="4174352722"/>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mv="urn:schemas-microsoft-com:mac:vml" xmlns="">
      <p:transitio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1" dur="500"/>
                                        <p:tgtEl>
                                          <p:spTgt spid="3">
                                            <p:txEl>
                                              <p:pRg st="2" end="2"/>
                                            </p:txEl>
                                          </p:spTgt>
                                        </p:tgtEl>
                                      </p:cBhvr>
                                    </p:animEffect>
                                  </p:childTnLst>
                                </p:cTn>
                              </p:par>
                              <p:par>
                                <p:cTn id="22" presetID="53" presetClass="entr" presetSubtype="16" fill="hold"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calcmode="lin" valueType="num">
                                      <p:cBhvr>
                                        <p:cTn id="24"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5"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6" dur="500"/>
                                        <p:tgtEl>
                                          <p:spTgt spid="3">
                                            <p:txEl>
                                              <p:pRg st="3" end="3"/>
                                            </p:txEl>
                                          </p:spTgt>
                                        </p:tgtEl>
                                      </p:cBhvr>
                                    </p:animEffect>
                                  </p:childTnLst>
                                </p:cTn>
                              </p:par>
                              <p:par>
                                <p:cTn id="27" presetID="53" presetClass="entr" presetSubtype="16" fill="hold"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p:cTn id="29"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0"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1" dur="500"/>
                                        <p:tgtEl>
                                          <p:spTgt spid="3">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53" presetClass="entr" presetSubtype="16" fill="hold" nodeType="click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 calcmode="lin" valueType="num">
                                      <p:cBhvr>
                                        <p:cTn id="36"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7"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8" dur="500"/>
                                        <p:tgtEl>
                                          <p:spTgt spid="3">
                                            <p:txEl>
                                              <p:pRg st="5" end="5"/>
                                            </p:txEl>
                                          </p:spTgt>
                                        </p:tgtEl>
                                      </p:cBhvr>
                                    </p:animEffect>
                                  </p:childTnLst>
                                </p:cTn>
                              </p:par>
                              <p:par>
                                <p:cTn id="39" presetID="53" presetClass="entr" presetSubtype="16" fill="hold" nodeType="with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 calcmode="lin" valueType="num">
                                      <p:cBhvr>
                                        <p:cTn id="41"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2"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3" dur="500"/>
                                        <p:tgtEl>
                                          <p:spTgt spid="3">
                                            <p:txEl>
                                              <p:pRg st="6" end="6"/>
                                            </p:txEl>
                                          </p:spTgt>
                                        </p:tgtEl>
                                      </p:cBhvr>
                                    </p:animEffect>
                                  </p:childTnLst>
                                </p:cTn>
                              </p:par>
                              <p:par>
                                <p:cTn id="44" presetID="53" presetClass="entr" presetSubtype="16" fill="hold" nodeType="withEffect">
                                  <p:stCondLst>
                                    <p:cond delay="0"/>
                                  </p:stCondLst>
                                  <p:childTnLst>
                                    <p:set>
                                      <p:cBhvr>
                                        <p:cTn id="45" dur="1" fill="hold">
                                          <p:stCondLst>
                                            <p:cond delay="0"/>
                                          </p:stCondLst>
                                        </p:cTn>
                                        <p:tgtEl>
                                          <p:spTgt spid="3">
                                            <p:txEl>
                                              <p:pRg st="7" end="7"/>
                                            </p:txEl>
                                          </p:spTgt>
                                        </p:tgtEl>
                                        <p:attrNameLst>
                                          <p:attrName>style.visibility</p:attrName>
                                        </p:attrNameLst>
                                      </p:cBhvr>
                                      <p:to>
                                        <p:strVal val="visible"/>
                                      </p:to>
                                    </p:set>
                                    <p:anim calcmode="lin" valueType="num">
                                      <p:cBhvr>
                                        <p:cTn id="46"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47"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48" dur="500"/>
                                        <p:tgtEl>
                                          <p:spTgt spid="3">
                                            <p:txEl>
                                              <p:pRg st="7" end="7"/>
                                            </p:txEl>
                                          </p:spTgt>
                                        </p:tgtEl>
                                      </p:cBhvr>
                                    </p:animEffect>
                                  </p:childTnLst>
                                </p:cTn>
                              </p:par>
                              <p:par>
                                <p:cTn id="49" presetID="53" presetClass="entr" presetSubtype="16" fill="hold" nodeType="withEffect">
                                  <p:stCondLst>
                                    <p:cond delay="0"/>
                                  </p:stCondLst>
                                  <p:childTnLst>
                                    <p:set>
                                      <p:cBhvr>
                                        <p:cTn id="50" dur="1" fill="hold">
                                          <p:stCondLst>
                                            <p:cond delay="0"/>
                                          </p:stCondLst>
                                        </p:cTn>
                                        <p:tgtEl>
                                          <p:spTgt spid="3">
                                            <p:txEl>
                                              <p:pRg st="8" end="8"/>
                                            </p:txEl>
                                          </p:spTgt>
                                        </p:tgtEl>
                                        <p:attrNameLst>
                                          <p:attrName>style.visibility</p:attrName>
                                        </p:attrNameLst>
                                      </p:cBhvr>
                                      <p:to>
                                        <p:strVal val="visible"/>
                                      </p:to>
                                    </p:set>
                                    <p:anim calcmode="lin" valueType="num">
                                      <p:cBhvr>
                                        <p:cTn id="51"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52"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53" dur="500"/>
                                        <p:tgtEl>
                                          <p:spTgt spid="3">
                                            <p:txEl>
                                              <p:pRg st="8" end="8"/>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53" presetClass="entr" presetSubtype="16" fill="hold" nodeType="clickEffect">
                                  <p:stCondLst>
                                    <p:cond delay="0"/>
                                  </p:stCondLst>
                                  <p:childTnLst>
                                    <p:set>
                                      <p:cBhvr>
                                        <p:cTn id="57" dur="1" fill="hold">
                                          <p:stCondLst>
                                            <p:cond delay="0"/>
                                          </p:stCondLst>
                                        </p:cTn>
                                        <p:tgtEl>
                                          <p:spTgt spid="3">
                                            <p:txEl>
                                              <p:pRg st="9" end="9"/>
                                            </p:txEl>
                                          </p:spTgt>
                                        </p:tgtEl>
                                        <p:attrNameLst>
                                          <p:attrName>style.visibility</p:attrName>
                                        </p:attrNameLst>
                                      </p:cBhvr>
                                      <p:to>
                                        <p:strVal val="visible"/>
                                      </p:to>
                                    </p:set>
                                    <p:anim calcmode="lin" valueType="num">
                                      <p:cBhvr>
                                        <p:cTn id="58" dur="500" fill="hold"/>
                                        <p:tgtEl>
                                          <p:spTgt spid="3">
                                            <p:txEl>
                                              <p:pRg st="9" end="9"/>
                                            </p:txEl>
                                          </p:spTgt>
                                        </p:tgtEl>
                                        <p:attrNameLst>
                                          <p:attrName>ppt_w</p:attrName>
                                        </p:attrNameLst>
                                      </p:cBhvr>
                                      <p:tavLst>
                                        <p:tav tm="0">
                                          <p:val>
                                            <p:fltVal val="0"/>
                                          </p:val>
                                        </p:tav>
                                        <p:tav tm="100000">
                                          <p:val>
                                            <p:strVal val="#ppt_w"/>
                                          </p:val>
                                        </p:tav>
                                      </p:tavLst>
                                    </p:anim>
                                    <p:anim calcmode="lin" valueType="num">
                                      <p:cBhvr>
                                        <p:cTn id="59" dur="500" fill="hold"/>
                                        <p:tgtEl>
                                          <p:spTgt spid="3">
                                            <p:txEl>
                                              <p:pRg st="9" end="9"/>
                                            </p:txEl>
                                          </p:spTgt>
                                        </p:tgtEl>
                                        <p:attrNameLst>
                                          <p:attrName>ppt_h</p:attrName>
                                        </p:attrNameLst>
                                      </p:cBhvr>
                                      <p:tavLst>
                                        <p:tav tm="0">
                                          <p:val>
                                            <p:fltVal val="0"/>
                                          </p:val>
                                        </p:tav>
                                        <p:tav tm="100000">
                                          <p:val>
                                            <p:strVal val="#ppt_h"/>
                                          </p:val>
                                        </p:tav>
                                      </p:tavLst>
                                    </p:anim>
                                    <p:animEffect transition="in" filter="fade">
                                      <p:cBhvr>
                                        <p:cTn id="60" dur="500"/>
                                        <p:tgtEl>
                                          <p:spTgt spid="3">
                                            <p:txEl>
                                              <p:pRg st="9" end="9"/>
                                            </p:txEl>
                                          </p:spTgt>
                                        </p:tgtEl>
                                      </p:cBhvr>
                                    </p:animEffect>
                                  </p:childTnLst>
                                </p:cTn>
                              </p:par>
                              <p:par>
                                <p:cTn id="61" presetID="53" presetClass="entr" presetSubtype="16" fill="hold" nodeType="withEffect">
                                  <p:stCondLst>
                                    <p:cond delay="0"/>
                                  </p:stCondLst>
                                  <p:childTnLst>
                                    <p:set>
                                      <p:cBhvr>
                                        <p:cTn id="62" dur="1" fill="hold">
                                          <p:stCondLst>
                                            <p:cond delay="0"/>
                                          </p:stCondLst>
                                        </p:cTn>
                                        <p:tgtEl>
                                          <p:spTgt spid="3">
                                            <p:txEl>
                                              <p:pRg st="10" end="10"/>
                                            </p:txEl>
                                          </p:spTgt>
                                        </p:tgtEl>
                                        <p:attrNameLst>
                                          <p:attrName>style.visibility</p:attrName>
                                        </p:attrNameLst>
                                      </p:cBhvr>
                                      <p:to>
                                        <p:strVal val="visible"/>
                                      </p:to>
                                    </p:set>
                                    <p:anim calcmode="lin" valueType="num">
                                      <p:cBhvr>
                                        <p:cTn id="63" dur="500" fill="hold"/>
                                        <p:tgtEl>
                                          <p:spTgt spid="3">
                                            <p:txEl>
                                              <p:pRg st="10" end="10"/>
                                            </p:txEl>
                                          </p:spTgt>
                                        </p:tgtEl>
                                        <p:attrNameLst>
                                          <p:attrName>ppt_w</p:attrName>
                                        </p:attrNameLst>
                                      </p:cBhvr>
                                      <p:tavLst>
                                        <p:tav tm="0">
                                          <p:val>
                                            <p:fltVal val="0"/>
                                          </p:val>
                                        </p:tav>
                                        <p:tav tm="100000">
                                          <p:val>
                                            <p:strVal val="#ppt_w"/>
                                          </p:val>
                                        </p:tav>
                                      </p:tavLst>
                                    </p:anim>
                                    <p:anim calcmode="lin" valueType="num">
                                      <p:cBhvr>
                                        <p:cTn id="64" dur="500" fill="hold"/>
                                        <p:tgtEl>
                                          <p:spTgt spid="3">
                                            <p:txEl>
                                              <p:pRg st="10" end="10"/>
                                            </p:txEl>
                                          </p:spTgt>
                                        </p:tgtEl>
                                        <p:attrNameLst>
                                          <p:attrName>ppt_h</p:attrName>
                                        </p:attrNameLst>
                                      </p:cBhvr>
                                      <p:tavLst>
                                        <p:tav tm="0">
                                          <p:val>
                                            <p:fltVal val="0"/>
                                          </p:val>
                                        </p:tav>
                                        <p:tav tm="100000">
                                          <p:val>
                                            <p:strVal val="#ppt_h"/>
                                          </p:val>
                                        </p:tav>
                                      </p:tavLst>
                                    </p:anim>
                                    <p:animEffect transition="in" filter="fade">
                                      <p:cBhvr>
                                        <p:cTn id="65" dur="500"/>
                                        <p:tgtEl>
                                          <p:spTgt spid="3">
                                            <p:txEl>
                                              <p:pRg st="10" end="10"/>
                                            </p:txEl>
                                          </p:spTgt>
                                        </p:tgtEl>
                                      </p:cBhvr>
                                    </p:animEffect>
                                  </p:childTnLst>
                                </p:cTn>
                              </p:par>
                              <p:par>
                                <p:cTn id="66" presetID="53" presetClass="entr" presetSubtype="16" fill="hold" nodeType="withEffect">
                                  <p:stCondLst>
                                    <p:cond delay="0"/>
                                  </p:stCondLst>
                                  <p:childTnLst>
                                    <p:set>
                                      <p:cBhvr>
                                        <p:cTn id="67" dur="1" fill="hold">
                                          <p:stCondLst>
                                            <p:cond delay="0"/>
                                          </p:stCondLst>
                                        </p:cTn>
                                        <p:tgtEl>
                                          <p:spTgt spid="3">
                                            <p:txEl>
                                              <p:pRg st="11" end="11"/>
                                            </p:txEl>
                                          </p:spTgt>
                                        </p:tgtEl>
                                        <p:attrNameLst>
                                          <p:attrName>style.visibility</p:attrName>
                                        </p:attrNameLst>
                                      </p:cBhvr>
                                      <p:to>
                                        <p:strVal val="visible"/>
                                      </p:to>
                                    </p:set>
                                    <p:anim calcmode="lin" valueType="num">
                                      <p:cBhvr>
                                        <p:cTn id="68" dur="500" fill="hold"/>
                                        <p:tgtEl>
                                          <p:spTgt spid="3">
                                            <p:txEl>
                                              <p:pRg st="11" end="11"/>
                                            </p:txEl>
                                          </p:spTgt>
                                        </p:tgtEl>
                                        <p:attrNameLst>
                                          <p:attrName>ppt_w</p:attrName>
                                        </p:attrNameLst>
                                      </p:cBhvr>
                                      <p:tavLst>
                                        <p:tav tm="0">
                                          <p:val>
                                            <p:fltVal val="0"/>
                                          </p:val>
                                        </p:tav>
                                        <p:tav tm="100000">
                                          <p:val>
                                            <p:strVal val="#ppt_w"/>
                                          </p:val>
                                        </p:tav>
                                      </p:tavLst>
                                    </p:anim>
                                    <p:anim calcmode="lin" valueType="num">
                                      <p:cBhvr>
                                        <p:cTn id="69" dur="500" fill="hold"/>
                                        <p:tgtEl>
                                          <p:spTgt spid="3">
                                            <p:txEl>
                                              <p:pRg st="11" end="11"/>
                                            </p:txEl>
                                          </p:spTgt>
                                        </p:tgtEl>
                                        <p:attrNameLst>
                                          <p:attrName>ppt_h</p:attrName>
                                        </p:attrNameLst>
                                      </p:cBhvr>
                                      <p:tavLst>
                                        <p:tav tm="0">
                                          <p:val>
                                            <p:fltVal val="0"/>
                                          </p:val>
                                        </p:tav>
                                        <p:tav tm="100000">
                                          <p:val>
                                            <p:strVal val="#ppt_h"/>
                                          </p:val>
                                        </p:tav>
                                      </p:tavLst>
                                    </p:anim>
                                    <p:animEffect transition="in" filter="fade">
                                      <p:cBhvr>
                                        <p:cTn id="70" dur="500"/>
                                        <p:tgtEl>
                                          <p:spTgt spid="3">
                                            <p:txEl>
                                              <p:pRg st="11" end="11"/>
                                            </p:txEl>
                                          </p:spTgt>
                                        </p:tgtEl>
                                      </p:cBhvr>
                                    </p:animEffect>
                                  </p:childTnLst>
                                </p:cTn>
                              </p:par>
                              <p:par>
                                <p:cTn id="71" presetID="53" presetClass="entr" presetSubtype="16" fill="hold" nodeType="withEffect">
                                  <p:stCondLst>
                                    <p:cond delay="0"/>
                                  </p:stCondLst>
                                  <p:childTnLst>
                                    <p:set>
                                      <p:cBhvr>
                                        <p:cTn id="72" dur="1" fill="hold">
                                          <p:stCondLst>
                                            <p:cond delay="0"/>
                                          </p:stCondLst>
                                        </p:cTn>
                                        <p:tgtEl>
                                          <p:spTgt spid="3">
                                            <p:txEl>
                                              <p:pRg st="12" end="12"/>
                                            </p:txEl>
                                          </p:spTgt>
                                        </p:tgtEl>
                                        <p:attrNameLst>
                                          <p:attrName>style.visibility</p:attrName>
                                        </p:attrNameLst>
                                      </p:cBhvr>
                                      <p:to>
                                        <p:strVal val="visible"/>
                                      </p:to>
                                    </p:set>
                                    <p:anim calcmode="lin" valueType="num">
                                      <p:cBhvr>
                                        <p:cTn id="73" dur="500" fill="hold"/>
                                        <p:tgtEl>
                                          <p:spTgt spid="3">
                                            <p:txEl>
                                              <p:pRg st="12" end="12"/>
                                            </p:txEl>
                                          </p:spTgt>
                                        </p:tgtEl>
                                        <p:attrNameLst>
                                          <p:attrName>ppt_w</p:attrName>
                                        </p:attrNameLst>
                                      </p:cBhvr>
                                      <p:tavLst>
                                        <p:tav tm="0">
                                          <p:val>
                                            <p:fltVal val="0"/>
                                          </p:val>
                                        </p:tav>
                                        <p:tav tm="100000">
                                          <p:val>
                                            <p:strVal val="#ppt_w"/>
                                          </p:val>
                                        </p:tav>
                                      </p:tavLst>
                                    </p:anim>
                                    <p:anim calcmode="lin" valueType="num">
                                      <p:cBhvr>
                                        <p:cTn id="74" dur="500" fill="hold"/>
                                        <p:tgtEl>
                                          <p:spTgt spid="3">
                                            <p:txEl>
                                              <p:pRg st="12" end="12"/>
                                            </p:txEl>
                                          </p:spTgt>
                                        </p:tgtEl>
                                        <p:attrNameLst>
                                          <p:attrName>ppt_h</p:attrName>
                                        </p:attrNameLst>
                                      </p:cBhvr>
                                      <p:tavLst>
                                        <p:tav tm="0">
                                          <p:val>
                                            <p:fltVal val="0"/>
                                          </p:val>
                                        </p:tav>
                                        <p:tav tm="100000">
                                          <p:val>
                                            <p:strVal val="#ppt_h"/>
                                          </p:val>
                                        </p:tav>
                                      </p:tavLst>
                                    </p:anim>
                                    <p:animEffect transition="in" filter="fade">
                                      <p:cBhvr>
                                        <p:cTn id="75" dur="500"/>
                                        <p:tgtEl>
                                          <p:spTgt spid="3">
                                            <p:txEl>
                                              <p:pRg st="12" end="12"/>
                                            </p:txEl>
                                          </p:spTgt>
                                        </p:tgtEl>
                                      </p:cBhvr>
                                    </p:animEffect>
                                  </p:childTnLst>
                                </p:cTn>
                              </p:par>
                              <p:par>
                                <p:cTn id="76" presetID="53" presetClass="entr" presetSubtype="16" fill="hold" nodeType="withEffect">
                                  <p:stCondLst>
                                    <p:cond delay="0"/>
                                  </p:stCondLst>
                                  <p:childTnLst>
                                    <p:set>
                                      <p:cBhvr>
                                        <p:cTn id="77" dur="1" fill="hold">
                                          <p:stCondLst>
                                            <p:cond delay="0"/>
                                          </p:stCondLst>
                                        </p:cTn>
                                        <p:tgtEl>
                                          <p:spTgt spid="3">
                                            <p:txEl>
                                              <p:pRg st="13" end="13"/>
                                            </p:txEl>
                                          </p:spTgt>
                                        </p:tgtEl>
                                        <p:attrNameLst>
                                          <p:attrName>style.visibility</p:attrName>
                                        </p:attrNameLst>
                                      </p:cBhvr>
                                      <p:to>
                                        <p:strVal val="visible"/>
                                      </p:to>
                                    </p:set>
                                    <p:anim calcmode="lin" valueType="num">
                                      <p:cBhvr>
                                        <p:cTn id="78" dur="500" fill="hold"/>
                                        <p:tgtEl>
                                          <p:spTgt spid="3">
                                            <p:txEl>
                                              <p:pRg st="13" end="13"/>
                                            </p:txEl>
                                          </p:spTgt>
                                        </p:tgtEl>
                                        <p:attrNameLst>
                                          <p:attrName>ppt_w</p:attrName>
                                        </p:attrNameLst>
                                      </p:cBhvr>
                                      <p:tavLst>
                                        <p:tav tm="0">
                                          <p:val>
                                            <p:fltVal val="0"/>
                                          </p:val>
                                        </p:tav>
                                        <p:tav tm="100000">
                                          <p:val>
                                            <p:strVal val="#ppt_w"/>
                                          </p:val>
                                        </p:tav>
                                      </p:tavLst>
                                    </p:anim>
                                    <p:anim calcmode="lin" valueType="num">
                                      <p:cBhvr>
                                        <p:cTn id="79" dur="500" fill="hold"/>
                                        <p:tgtEl>
                                          <p:spTgt spid="3">
                                            <p:txEl>
                                              <p:pRg st="13" end="13"/>
                                            </p:txEl>
                                          </p:spTgt>
                                        </p:tgtEl>
                                        <p:attrNameLst>
                                          <p:attrName>ppt_h</p:attrName>
                                        </p:attrNameLst>
                                      </p:cBhvr>
                                      <p:tavLst>
                                        <p:tav tm="0">
                                          <p:val>
                                            <p:fltVal val="0"/>
                                          </p:val>
                                        </p:tav>
                                        <p:tav tm="100000">
                                          <p:val>
                                            <p:strVal val="#ppt_h"/>
                                          </p:val>
                                        </p:tav>
                                      </p:tavLst>
                                    </p:anim>
                                    <p:animEffect transition="in" filter="fade">
                                      <p:cBhvr>
                                        <p:cTn id="80" dur="500"/>
                                        <p:tgtEl>
                                          <p:spTgt spid="3">
                                            <p:txEl>
                                              <p:pRg st="13" end="13"/>
                                            </p:txEl>
                                          </p:spTgt>
                                        </p:tgtEl>
                                      </p:cBhvr>
                                    </p:animEffect>
                                  </p:childTnLst>
                                </p:cTn>
                              </p:par>
                              <p:par>
                                <p:cTn id="81" presetID="53" presetClass="entr" presetSubtype="16" fill="hold" nodeType="withEffect">
                                  <p:stCondLst>
                                    <p:cond delay="0"/>
                                  </p:stCondLst>
                                  <p:childTnLst>
                                    <p:set>
                                      <p:cBhvr>
                                        <p:cTn id="82" dur="1" fill="hold">
                                          <p:stCondLst>
                                            <p:cond delay="0"/>
                                          </p:stCondLst>
                                        </p:cTn>
                                        <p:tgtEl>
                                          <p:spTgt spid="3">
                                            <p:txEl>
                                              <p:pRg st="14" end="14"/>
                                            </p:txEl>
                                          </p:spTgt>
                                        </p:tgtEl>
                                        <p:attrNameLst>
                                          <p:attrName>style.visibility</p:attrName>
                                        </p:attrNameLst>
                                      </p:cBhvr>
                                      <p:to>
                                        <p:strVal val="visible"/>
                                      </p:to>
                                    </p:set>
                                    <p:anim calcmode="lin" valueType="num">
                                      <p:cBhvr>
                                        <p:cTn id="83" dur="500" fill="hold"/>
                                        <p:tgtEl>
                                          <p:spTgt spid="3">
                                            <p:txEl>
                                              <p:pRg st="14" end="14"/>
                                            </p:txEl>
                                          </p:spTgt>
                                        </p:tgtEl>
                                        <p:attrNameLst>
                                          <p:attrName>ppt_w</p:attrName>
                                        </p:attrNameLst>
                                      </p:cBhvr>
                                      <p:tavLst>
                                        <p:tav tm="0">
                                          <p:val>
                                            <p:fltVal val="0"/>
                                          </p:val>
                                        </p:tav>
                                        <p:tav tm="100000">
                                          <p:val>
                                            <p:strVal val="#ppt_w"/>
                                          </p:val>
                                        </p:tav>
                                      </p:tavLst>
                                    </p:anim>
                                    <p:anim calcmode="lin" valueType="num">
                                      <p:cBhvr>
                                        <p:cTn id="84" dur="500" fill="hold"/>
                                        <p:tgtEl>
                                          <p:spTgt spid="3">
                                            <p:txEl>
                                              <p:pRg st="14" end="14"/>
                                            </p:txEl>
                                          </p:spTgt>
                                        </p:tgtEl>
                                        <p:attrNameLst>
                                          <p:attrName>ppt_h</p:attrName>
                                        </p:attrNameLst>
                                      </p:cBhvr>
                                      <p:tavLst>
                                        <p:tav tm="0">
                                          <p:val>
                                            <p:fltVal val="0"/>
                                          </p:val>
                                        </p:tav>
                                        <p:tav tm="100000">
                                          <p:val>
                                            <p:strVal val="#ppt_h"/>
                                          </p:val>
                                        </p:tav>
                                      </p:tavLst>
                                    </p:anim>
                                    <p:animEffect transition="in" filter="fade">
                                      <p:cBhvr>
                                        <p:cTn id="85" dur="500"/>
                                        <p:tgtEl>
                                          <p:spTgt spid="3">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09728"/>
            <a:ext cx="12006072" cy="1051560"/>
          </a:xfrm>
        </p:spPr>
        <p:txBody>
          <a:bodyPr>
            <a:normAutofit/>
          </a:bodyPr>
          <a:lstStyle/>
          <a:p>
            <a:r>
              <a:rPr lang="en-US" altLang="en-US" sz="3200" dirty="0"/>
              <a:t>Chapters 4-6: Return &amp; Exile from the College 2 </a:t>
            </a:r>
            <a:endParaRPr lang="en-US" sz="3200" dirty="0"/>
          </a:p>
        </p:txBody>
      </p:sp>
      <p:sp>
        <p:nvSpPr>
          <p:cNvPr id="3" name="Content Placeholder 2"/>
          <p:cNvSpPr>
            <a:spLocks noGrp="1"/>
          </p:cNvSpPr>
          <p:nvPr>
            <p:ph idx="1"/>
          </p:nvPr>
        </p:nvSpPr>
        <p:spPr>
          <a:xfrm>
            <a:off x="146304" y="1069848"/>
            <a:ext cx="11722608" cy="5614416"/>
          </a:xfrm>
        </p:spPr>
        <p:txBody>
          <a:bodyPr/>
          <a:lstStyle/>
          <a:p>
            <a:pPr marL="365760" lvl="0" indent="-256032">
              <a:lnSpc>
                <a:spcPct val="100000"/>
              </a:lnSpc>
              <a:spcBef>
                <a:spcPts val="300"/>
              </a:spcBef>
              <a:buClr>
                <a:srgbClr val="1B587C"/>
              </a:buClr>
              <a:buSzTx/>
              <a:buFont typeface="Georgia"/>
              <a:buChar char="•"/>
              <a:defRPr/>
            </a:pPr>
            <a:r>
              <a:rPr lang="en-US" sz="2800" dirty="0">
                <a:solidFill>
                  <a:prstClr val="black"/>
                </a:solidFill>
                <a:latin typeface="Georgia"/>
              </a:rPr>
              <a:t>Symbols/motifs:</a:t>
            </a:r>
          </a:p>
          <a:p>
            <a:pPr marL="658368" lvl="1" indent="-246888">
              <a:lnSpc>
                <a:spcPct val="100000"/>
              </a:lnSpc>
              <a:spcBef>
                <a:spcPts val="300"/>
              </a:spcBef>
              <a:spcAft>
                <a:spcPts val="0"/>
              </a:spcAft>
              <a:buClr>
                <a:srgbClr val="9F2936"/>
              </a:buClr>
              <a:buSzTx/>
              <a:buFont typeface="Georgia"/>
              <a:buChar char="▫"/>
              <a:defRPr/>
            </a:pPr>
            <a:r>
              <a:rPr lang="en-US" sz="2600" dirty="0">
                <a:solidFill>
                  <a:srgbClr val="9F2936"/>
                </a:solidFill>
                <a:latin typeface="Georgia"/>
              </a:rPr>
              <a:t>Blindness </a:t>
            </a:r>
          </a:p>
          <a:p>
            <a:pPr marL="658368" lvl="1" indent="-246888">
              <a:lnSpc>
                <a:spcPct val="100000"/>
              </a:lnSpc>
              <a:spcBef>
                <a:spcPts val="300"/>
              </a:spcBef>
              <a:spcAft>
                <a:spcPts val="0"/>
              </a:spcAft>
              <a:buClr>
                <a:srgbClr val="9F2936"/>
              </a:buClr>
              <a:buSzTx/>
              <a:buFont typeface="Georgia"/>
              <a:buChar char="▫"/>
              <a:defRPr/>
            </a:pPr>
            <a:r>
              <a:rPr lang="en-US" sz="2600" dirty="0">
                <a:solidFill>
                  <a:srgbClr val="9F2936"/>
                </a:solidFill>
                <a:latin typeface="Georgia"/>
              </a:rPr>
              <a:t>Bledsoe’s shackle </a:t>
            </a:r>
          </a:p>
          <a:p>
            <a:pPr marL="658368" lvl="1" indent="-246888">
              <a:lnSpc>
                <a:spcPct val="100000"/>
              </a:lnSpc>
              <a:spcBef>
                <a:spcPts val="300"/>
              </a:spcBef>
              <a:spcAft>
                <a:spcPts val="0"/>
              </a:spcAft>
              <a:buClr>
                <a:srgbClr val="9F2936"/>
              </a:buClr>
              <a:buSzTx/>
              <a:buFont typeface="Georgia"/>
              <a:buChar char="▫"/>
              <a:defRPr/>
            </a:pPr>
            <a:r>
              <a:rPr lang="en-US" sz="2600" dirty="0">
                <a:solidFill>
                  <a:srgbClr val="9F2936"/>
                </a:solidFill>
                <a:latin typeface="Georgia"/>
              </a:rPr>
              <a:t>Cage (that Bledsoe makes with his fingers)</a:t>
            </a:r>
          </a:p>
          <a:p>
            <a:pPr marL="365760" lvl="0" indent="-256032">
              <a:lnSpc>
                <a:spcPct val="100000"/>
              </a:lnSpc>
              <a:spcBef>
                <a:spcPts val="300"/>
              </a:spcBef>
              <a:buClr>
                <a:srgbClr val="1B587C"/>
              </a:buClr>
              <a:buSzTx/>
              <a:buFont typeface="Georgia"/>
              <a:buChar char="•"/>
              <a:defRPr/>
            </a:pPr>
            <a:r>
              <a:rPr lang="en-US" sz="2800" dirty="0">
                <a:solidFill>
                  <a:prstClr val="black"/>
                </a:solidFill>
                <a:latin typeface="Georgia"/>
              </a:rPr>
              <a:t>Foreshadowing:</a:t>
            </a:r>
          </a:p>
          <a:p>
            <a:pPr marL="658368" lvl="1" indent="-246888">
              <a:lnSpc>
                <a:spcPct val="100000"/>
              </a:lnSpc>
              <a:spcBef>
                <a:spcPts val="300"/>
              </a:spcBef>
              <a:spcAft>
                <a:spcPts val="0"/>
              </a:spcAft>
              <a:buClr>
                <a:srgbClr val="9F2936"/>
              </a:buClr>
              <a:buSzTx/>
              <a:buFont typeface="Georgia"/>
              <a:buChar char="▫"/>
              <a:defRPr/>
            </a:pPr>
            <a:r>
              <a:rPr lang="en-US" sz="2600" dirty="0">
                <a:solidFill>
                  <a:srgbClr val="9F2936"/>
                </a:solidFill>
                <a:latin typeface="Georgia"/>
              </a:rPr>
              <a:t>IM (character) will continue to be used by whites and lose parts of himself until he is no longer blind</a:t>
            </a:r>
          </a:p>
          <a:p>
            <a:pPr marL="658368" lvl="1" indent="-246888">
              <a:lnSpc>
                <a:spcPct val="100000"/>
              </a:lnSpc>
              <a:spcBef>
                <a:spcPts val="300"/>
              </a:spcBef>
              <a:spcAft>
                <a:spcPts val="0"/>
              </a:spcAft>
              <a:buClr>
                <a:srgbClr val="9F2936"/>
              </a:buClr>
              <a:buSzTx/>
              <a:buFont typeface="Georgia"/>
              <a:buChar char="▫"/>
              <a:defRPr/>
            </a:pPr>
            <a:r>
              <a:rPr lang="en-US" sz="2600" dirty="0">
                <a:solidFill>
                  <a:srgbClr val="9F2936"/>
                </a:solidFill>
                <a:latin typeface="Georgia"/>
              </a:rPr>
              <a:t>The vet’s words to IM (character) and Norton</a:t>
            </a:r>
          </a:p>
          <a:p>
            <a:pPr marL="365760" lvl="0" indent="-256032">
              <a:lnSpc>
                <a:spcPct val="100000"/>
              </a:lnSpc>
              <a:spcBef>
                <a:spcPts val="300"/>
              </a:spcBef>
              <a:buClr>
                <a:srgbClr val="1B587C"/>
              </a:buClr>
              <a:buSzTx/>
              <a:buFont typeface="Georgia"/>
              <a:buChar char="•"/>
              <a:defRPr/>
            </a:pPr>
            <a:r>
              <a:rPr lang="en-US" sz="2800" dirty="0">
                <a:solidFill>
                  <a:prstClr val="black"/>
                </a:solidFill>
                <a:latin typeface="Georgia"/>
              </a:rPr>
              <a:t>Irony :</a:t>
            </a:r>
          </a:p>
          <a:p>
            <a:pPr marL="658368" lvl="1" indent="-246888">
              <a:lnSpc>
                <a:spcPct val="100000"/>
              </a:lnSpc>
              <a:spcBef>
                <a:spcPts val="300"/>
              </a:spcBef>
              <a:spcAft>
                <a:spcPts val="0"/>
              </a:spcAft>
              <a:buClr>
                <a:srgbClr val="9F2936"/>
              </a:buClr>
              <a:buSzTx/>
              <a:buFont typeface="Georgia"/>
              <a:buChar char="▫"/>
              <a:defRPr/>
            </a:pPr>
            <a:r>
              <a:rPr lang="en-US" sz="2600" dirty="0">
                <a:solidFill>
                  <a:srgbClr val="9F2936"/>
                </a:solidFill>
                <a:latin typeface="Georgia"/>
              </a:rPr>
              <a:t>Situational: Bledsoe is not trying to help blacks, he’s the one manipulating the whites</a:t>
            </a:r>
          </a:p>
          <a:p>
            <a:endParaRPr lang="en-US" dirty="0"/>
          </a:p>
        </p:txBody>
      </p:sp>
    </p:spTree>
    <p:extLst>
      <p:ext uri="{BB962C8B-B14F-4D97-AF65-F5344CB8AC3E}">
        <p14:creationId xmlns:p14="http://schemas.microsoft.com/office/powerpoint/2010/main" val="1520795931"/>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mv="urn:schemas-microsoft-com:mac:vml" xmlns="">
      <p:transitio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3">
                                            <p:txEl>
                                              <p:pRg st="1" end="1"/>
                                            </p:txEl>
                                          </p:spTgt>
                                        </p:tgtEl>
                                      </p:cBhvr>
                                    </p:animEffect>
                                  </p:childTnLst>
                                </p:cTn>
                              </p:par>
                              <p:par>
                                <p:cTn id="15" presetID="53" presetClass="entr" presetSubtype="16"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p:cTn id="1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9" dur="500"/>
                                        <p:tgtEl>
                                          <p:spTgt spid="3">
                                            <p:txEl>
                                              <p:pRg st="2" end="2"/>
                                            </p:txEl>
                                          </p:spTgt>
                                        </p:tgtEl>
                                      </p:cBhvr>
                                    </p:animEffect>
                                  </p:childTnLst>
                                </p:cTn>
                              </p:par>
                              <p:par>
                                <p:cTn id="20" presetID="53" presetClass="entr" presetSubtype="16"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p:cTn id="22"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3"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4" dur="500"/>
                                        <p:tgtEl>
                                          <p:spTgt spid="3">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53" presetClass="entr" presetSubtype="16" fill="hold"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p:cTn id="29"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0"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1" dur="500"/>
                                        <p:tgtEl>
                                          <p:spTgt spid="3">
                                            <p:txEl>
                                              <p:pRg st="4" end="4"/>
                                            </p:txEl>
                                          </p:spTgt>
                                        </p:tgtEl>
                                      </p:cBhvr>
                                    </p:animEffect>
                                  </p:childTnLst>
                                </p:cTn>
                              </p:par>
                              <p:par>
                                <p:cTn id="32" presetID="53" presetClass="entr" presetSubtype="16" fill="hold" nodeType="with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 calcmode="lin" valueType="num">
                                      <p:cBhvr>
                                        <p:cTn id="34"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5"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6" dur="500"/>
                                        <p:tgtEl>
                                          <p:spTgt spid="3">
                                            <p:txEl>
                                              <p:pRg st="5" end="5"/>
                                            </p:txEl>
                                          </p:spTgt>
                                        </p:tgtEl>
                                      </p:cBhvr>
                                    </p:animEffect>
                                  </p:childTnLst>
                                </p:cTn>
                              </p:par>
                              <p:par>
                                <p:cTn id="37" presetID="53" presetClass="entr" presetSubtype="16" fill="hold" nodeType="with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 calcmode="lin" valueType="num">
                                      <p:cBhvr>
                                        <p:cTn id="39"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0"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1" dur="500"/>
                                        <p:tgtEl>
                                          <p:spTgt spid="3">
                                            <p:txEl>
                                              <p:pRg st="6" end="6"/>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53" presetClass="entr" presetSubtype="16" fill="hold" nodeType="clickEffect">
                                  <p:stCondLst>
                                    <p:cond delay="0"/>
                                  </p:stCondLst>
                                  <p:childTnLst>
                                    <p:set>
                                      <p:cBhvr>
                                        <p:cTn id="45" dur="1" fill="hold">
                                          <p:stCondLst>
                                            <p:cond delay="0"/>
                                          </p:stCondLst>
                                        </p:cTn>
                                        <p:tgtEl>
                                          <p:spTgt spid="3">
                                            <p:txEl>
                                              <p:pRg st="7" end="7"/>
                                            </p:txEl>
                                          </p:spTgt>
                                        </p:tgtEl>
                                        <p:attrNameLst>
                                          <p:attrName>style.visibility</p:attrName>
                                        </p:attrNameLst>
                                      </p:cBhvr>
                                      <p:to>
                                        <p:strVal val="visible"/>
                                      </p:to>
                                    </p:set>
                                    <p:anim calcmode="lin" valueType="num">
                                      <p:cBhvr>
                                        <p:cTn id="46"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47"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48" dur="500"/>
                                        <p:tgtEl>
                                          <p:spTgt spid="3">
                                            <p:txEl>
                                              <p:pRg st="7" end="7"/>
                                            </p:txEl>
                                          </p:spTgt>
                                        </p:tgtEl>
                                      </p:cBhvr>
                                    </p:animEffect>
                                  </p:childTnLst>
                                </p:cTn>
                              </p:par>
                              <p:par>
                                <p:cTn id="49" presetID="53" presetClass="entr" presetSubtype="16" fill="hold" nodeType="withEffect">
                                  <p:stCondLst>
                                    <p:cond delay="0"/>
                                  </p:stCondLst>
                                  <p:childTnLst>
                                    <p:set>
                                      <p:cBhvr>
                                        <p:cTn id="50" dur="1" fill="hold">
                                          <p:stCondLst>
                                            <p:cond delay="0"/>
                                          </p:stCondLst>
                                        </p:cTn>
                                        <p:tgtEl>
                                          <p:spTgt spid="3">
                                            <p:txEl>
                                              <p:pRg st="8" end="8"/>
                                            </p:txEl>
                                          </p:spTgt>
                                        </p:tgtEl>
                                        <p:attrNameLst>
                                          <p:attrName>style.visibility</p:attrName>
                                        </p:attrNameLst>
                                      </p:cBhvr>
                                      <p:to>
                                        <p:strVal val="visible"/>
                                      </p:to>
                                    </p:set>
                                    <p:anim calcmode="lin" valueType="num">
                                      <p:cBhvr>
                                        <p:cTn id="51"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52"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53"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0040" y="228600"/>
            <a:ext cx="11283696" cy="859536"/>
          </a:xfrm>
        </p:spPr>
        <p:txBody>
          <a:bodyPr>
            <a:normAutofit/>
          </a:bodyPr>
          <a:lstStyle/>
          <a:p>
            <a:pPr algn="ctr"/>
            <a:r>
              <a:rPr lang="en-US" sz="3200" dirty="0" smtClean="0"/>
              <a:t>Chapters 7 – 9 </a:t>
            </a:r>
            <a:r>
              <a:rPr lang="en-US" altLang="en-US" sz="3200" dirty="0"/>
              <a:t>Trip &amp; Arrival in NYC part 1</a:t>
            </a:r>
            <a:endParaRPr lang="en-US" sz="3200" dirty="0"/>
          </a:p>
        </p:txBody>
      </p:sp>
      <p:sp>
        <p:nvSpPr>
          <p:cNvPr id="3" name="Content Placeholder 2"/>
          <p:cNvSpPr>
            <a:spLocks noGrp="1"/>
          </p:cNvSpPr>
          <p:nvPr>
            <p:ph idx="1"/>
          </p:nvPr>
        </p:nvSpPr>
        <p:spPr>
          <a:xfrm>
            <a:off x="246888" y="1088136"/>
            <a:ext cx="11832336" cy="5550408"/>
          </a:xfrm>
        </p:spPr>
        <p:txBody>
          <a:bodyPr/>
          <a:lstStyle/>
          <a:p>
            <a:pPr marL="365760" lvl="0" indent="-256032">
              <a:lnSpc>
                <a:spcPct val="100000"/>
              </a:lnSpc>
              <a:spcBef>
                <a:spcPts val="300"/>
              </a:spcBef>
              <a:buClr>
                <a:srgbClr val="1B587C"/>
              </a:buClr>
              <a:buSzTx/>
              <a:buFont typeface="Georgia"/>
              <a:buChar char="•"/>
              <a:defRPr/>
            </a:pPr>
            <a:r>
              <a:rPr lang="en-US" sz="2600" dirty="0" smtClean="0">
                <a:solidFill>
                  <a:prstClr val="black"/>
                </a:solidFill>
                <a:latin typeface="Georgia"/>
              </a:rPr>
              <a:t>Setting:</a:t>
            </a:r>
          </a:p>
          <a:p>
            <a:pPr marL="640080" lvl="1" indent="-256032">
              <a:lnSpc>
                <a:spcPct val="100000"/>
              </a:lnSpc>
              <a:spcBef>
                <a:spcPts val="300"/>
              </a:spcBef>
              <a:buClr>
                <a:srgbClr val="1B587C"/>
              </a:buClr>
              <a:buSzTx/>
              <a:buFont typeface="Georgia"/>
              <a:buChar char="•"/>
              <a:defRPr/>
            </a:pPr>
            <a:r>
              <a:rPr lang="en-US" sz="2200" dirty="0" smtClean="0">
                <a:solidFill>
                  <a:srgbClr val="9F2936"/>
                </a:solidFill>
                <a:latin typeface="Georgia"/>
              </a:rPr>
              <a:t>Bus</a:t>
            </a:r>
            <a:r>
              <a:rPr lang="en-US" sz="2200" dirty="0">
                <a:solidFill>
                  <a:srgbClr val="9F2936"/>
                </a:solidFill>
                <a:latin typeface="Georgia"/>
              </a:rPr>
              <a:t>, subway, North, NYC, Harlem, Men’s House, Emerson’s office</a:t>
            </a:r>
          </a:p>
          <a:p>
            <a:pPr marL="365760" lvl="0" indent="-256032">
              <a:lnSpc>
                <a:spcPct val="100000"/>
              </a:lnSpc>
              <a:spcBef>
                <a:spcPts val="300"/>
              </a:spcBef>
              <a:buClr>
                <a:srgbClr val="1B587C"/>
              </a:buClr>
              <a:buSzTx/>
              <a:buFont typeface="Georgia"/>
              <a:buChar char="•"/>
              <a:defRPr/>
            </a:pPr>
            <a:r>
              <a:rPr lang="en-US" sz="2600" dirty="0">
                <a:solidFill>
                  <a:prstClr val="black"/>
                </a:solidFill>
                <a:latin typeface="Georgia"/>
              </a:rPr>
              <a:t>Characters </a:t>
            </a:r>
            <a:r>
              <a:rPr lang="en-US" sz="2600" dirty="0" smtClean="0">
                <a:solidFill>
                  <a:prstClr val="black"/>
                </a:solidFill>
                <a:latin typeface="Georgia"/>
              </a:rPr>
              <a:t>introduced:</a:t>
            </a:r>
          </a:p>
          <a:p>
            <a:pPr marL="640080" lvl="1" indent="-256032">
              <a:lnSpc>
                <a:spcPct val="100000"/>
              </a:lnSpc>
              <a:spcBef>
                <a:spcPts val="300"/>
              </a:spcBef>
              <a:buClr>
                <a:srgbClr val="1B587C"/>
              </a:buClr>
              <a:buSzTx/>
              <a:buFont typeface="Georgia"/>
              <a:buChar char="•"/>
              <a:defRPr/>
            </a:pPr>
            <a:r>
              <a:rPr lang="en-US" sz="2200" dirty="0" smtClean="0">
                <a:solidFill>
                  <a:srgbClr val="9F2936"/>
                </a:solidFill>
                <a:latin typeface="Georgia"/>
              </a:rPr>
              <a:t>Peter </a:t>
            </a:r>
            <a:r>
              <a:rPr lang="en-US" sz="2200" dirty="0" err="1">
                <a:solidFill>
                  <a:srgbClr val="9F2936"/>
                </a:solidFill>
                <a:latin typeface="Georgia"/>
              </a:rPr>
              <a:t>Wheatstraw</a:t>
            </a:r>
            <a:r>
              <a:rPr lang="en-US" sz="2200" dirty="0">
                <a:solidFill>
                  <a:srgbClr val="9F2936"/>
                </a:solidFill>
                <a:latin typeface="Georgia"/>
              </a:rPr>
              <a:t> &amp; Emerson’s </a:t>
            </a:r>
            <a:r>
              <a:rPr lang="en-US" sz="2200" dirty="0" smtClean="0">
                <a:solidFill>
                  <a:srgbClr val="9F2936"/>
                </a:solidFill>
                <a:latin typeface="Georgia"/>
              </a:rPr>
              <a:t>son</a:t>
            </a:r>
          </a:p>
          <a:p>
            <a:pPr marL="366268" lvl="0" indent="-246888">
              <a:lnSpc>
                <a:spcPct val="100000"/>
              </a:lnSpc>
              <a:spcBef>
                <a:spcPts val="300"/>
              </a:spcBef>
              <a:buClr>
                <a:srgbClr val="1B587C"/>
              </a:buClr>
              <a:buSzTx/>
              <a:buFont typeface="Georgia"/>
              <a:buChar char="▫"/>
              <a:defRPr/>
            </a:pPr>
            <a:r>
              <a:rPr lang="en-US" sz="2600" dirty="0">
                <a:solidFill>
                  <a:prstClr val="black"/>
                </a:solidFill>
                <a:latin typeface="Georgia"/>
              </a:rPr>
              <a:t>Dialogue &amp; diction/syntax &amp; tone:</a:t>
            </a:r>
          </a:p>
          <a:p>
            <a:pPr marL="657860" lvl="1" indent="-256032">
              <a:lnSpc>
                <a:spcPct val="100000"/>
              </a:lnSpc>
              <a:spcBef>
                <a:spcPts val="300"/>
              </a:spcBef>
              <a:spcAft>
                <a:spcPts val="0"/>
              </a:spcAft>
              <a:buClr>
                <a:srgbClr val="1B587C"/>
              </a:buClr>
              <a:buSzTx/>
              <a:buFont typeface="Georgia"/>
              <a:buChar char="•"/>
              <a:defRPr/>
            </a:pPr>
            <a:r>
              <a:rPr lang="en-US" sz="2400" dirty="0" smtClean="0">
                <a:solidFill>
                  <a:srgbClr val="9F2936"/>
                </a:solidFill>
                <a:latin typeface="Georgia"/>
              </a:rPr>
              <a:t>Emerson’s </a:t>
            </a:r>
            <a:r>
              <a:rPr lang="en-US" sz="2400" dirty="0">
                <a:solidFill>
                  <a:srgbClr val="9F2936"/>
                </a:solidFill>
                <a:latin typeface="Georgia"/>
              </a:rPr>
              <a:t>son uses negative words to express discord with his father and suggestive words when talking to IM (character)</a:t>
            </a:r>
          </a:p>
          <a:p>
            <a:pPr marL="365760" lvl="0" indent="-256032">
              <a:lnSpc>
                <a:spcPct val="100000"/>
              </a:lnSpc>
              <a:spcBef>
                <a:spcPts val="300"/>
              </a:spcBef>
              <a:buClr>
                <a:srgbClr val="1B587C"/>
              </a:buClr>
              <a:buSzTx/>
              <a:buFont typeface="Georgia"/>
              <a:buChar char="•"/>
              <a:defRPr/>
            </a:pPr>
            <a:r>
              <a:rPr lang="en-US" sz="2600" dirty="0">
                <a:solidFill>
                  <a:prstClr val="black"/>
                </a:solidFill>
                <a:latin typeface="Georgia"/>
              </a:rPr>
              <a:t>Allusions:</a:t>
            </a:r>
          </a:p>
          <a:p>
            <a:pPr marL="657860" lvl="1" indent="-256032">
              <a:lnSpc>
                <a:spcPct val="100000"/>
              </a:lnSpc>
              <a:spcBef>
                <a:spcPts val="300"/>
              </a:spcBef>
              <a:spcAft>
                <a:spcPts val="0"/>
              </a:spcAft>
              <a:buClr>
                <a:srgbClr val="1B587C"/>
              </a:buClr>
              <a:buSzTx/>
              <a:buFont typeface="Georgia"/>
              <a:buChar char="•"/>
              <a:defRPr/>
            </a:pPr>
            <a:r>
              <a:rPr lang="en-US" sz="2400" dirty="0">
                <a:solidFill>
                  <a:srgbClr val="9F2936"/>
                </a:solidFill>
                <a:latin typeface="Georgia"/>
              </a:rPr>
              <a:t>Pete </a:t>
            </a:r>
            <a:r>
              <a:rPr lang="en-US" sz="2400" dirty="0" err="1">
                <a:solidFill>
                  <a:srgbClr val="9F2936"/>
                </a:solidFill>
                <a:latin typeface="Georgia"/>
              </a:rPr>
              <a:t>Wheatstraw</a:t>
            </a:r>
            <a:r>
              <a:rPr lang="en-US" sz="2400" dirty="0">
                <a:solidFill>
                  <a:srgbClr val="9F2936"/>
                </a:solidFill>
                <a:latin typeface="Georgia"/>
              </a:rPr>
              <a:t>, the blues</a:t>
            </a:r>
          </a:p>
          <a:p>
            <a:pPr marL="657860" lvl="1" indent="-256032">
              <a:lnSpc>
                <a:spcPct val="100000"/>
              </a:lnSpc>
              <a:spcBef>
                <a:spcPts val="300"/>
              </a:spcBef>
              <a:spcAft>
                <a:spcPts val="0"/>
              </a:spcAft>
              <a:buClr>
                <a:srgbClr val="1B587C"/>
              </a:buClr>
              <a:buSzTx/>
              <a:buFont typeface="Georgia"/>
              <a:buChar char="•"/>
              <a:defRPr/>
            </a:pPr>
            <a:r>
              <a:rPr lang="en-US" sz="2400" dirty="0">
                <a:solidFill>
                  <a:srgbClr val="9F2936"/>
                </a:solidFill>
                <a:latin typeface="Georgia"/>
              </a:rPr>
              <a:t>Ralph Waldo Emerson</a:t>
            </a:r>
          </a:p>
          <a:p>
            <a:pPr marL="657860" lvl="1" indent="-256032">
              <a:lnSpc>
                <a:spcPct val="100000"/>
              </a:lnSpc>
              <a:spcBef>
                <a:spcPts val="300"/>
              </a:spcBef>
              <a:spcAft>
                <a:spcPts val="0"/>
              </a:spcAft>
              <a:buClr>
                <a:srgbClr val="1B587C"/>
              </a:buClr>
              <a:buSzTx/>
              <a:buFont typeface="Georgia"/>
              <a:buChar char="•"/>
              <a:defRPr/>
            </a:pPr>
            <a:r>
              <a:rPr lang="en-US" sz="2400" i="1" dirty="0">
                <a:solidFill>
                  <a:srgbClr val="9F2936"/>
                </a:solidFill>
                <a:latin typeface="Georgia"/>
              </a:rPr>
              <a:t>Huckleberry Finn </a:t>
            </a:r>
          </a:p>
          <a:p>
            <a:pPr marL="657860" lvl="1" indent="-256032">
              <a:lnSpc>
                <a:spcPct val="100000"/>
              </a:lnSpc>
              <a:spcBef>
                <a:spcPts val="300"/>
              </a:spcBef>
              <a:spcAft>
                <a:spcPts val="0"/>
              </a:spcAft>
              <a:buClr>
                <a:srgbClr val="1B587C"/>
              </a:buClr>
              <a:buSzTx/>
              <a:buFont typeface="Georgia"/>
              <a:buChar char="•"/>
              <a:defRPr/>
            </a:pPr>
            <a:r>
              <a:rPr lang="en-US" sz="2400" dirty="0">
                <a:solidFill>
                  <a:srgbClr val="9F2936"/>
                </a:solidFill>
                <a:latin typeface="Georgia"/>
              </a:rPr>
              <a:t>Jack the </a:t>
            </a:r>
            <a:r>
              <a:rPr lang="en-US" sz="2400" dirty="0" smtClean="0">
                <a:solidFill>
                  <a:srgbClr val="9F2936"/>
                </a:solidFill>
                <a:latin typeface="Georgia"/>
              </a:rPr>
              <a:t>rabbit</a:t>
            </a:r>
          </a:p>
          <a:p>
            <a:pPr marL="657860" lvl="1" indent="-256032">
              <a:lnSpc>
                <a:spcPct val="100000"/>
              </a:lnSpc>
              <a:spcBef>
                <a:spcPts val="300"/>
              </a:spcBef>
              <a:spcAft>
                <a:spcPts val="0"/>
              </a:spcAft>
              <a:buClr>
                <a:srgbClr val="1B587C"/>
              </a:buClr>
              <a:buSzTx/>
              <a:buFont typeface="Georgia"/>
              <a:buChar char="•"/>
              <a:defRPr/>
            </a:pPr>
            <a:r>
              <a:rPr lang="en-US" sz="2400" dirty="0" smtClean="0">
                <a:solidFill>
                  <a:srgbClr val="9F2936"/>
                </a:solidFill>
                <a:latin typeface="Georgia"/>
              </a:rPr>
              <a:t>The story of Jonah (from the Old Testament)</a:t>
            </a:r>
            <a:endParaRPr lang="en-US" sz="2400" dirty="0">
              <a:solidFill>
                <a:srgbClr val="9F2936"/>
              </a:solidFill>
              <a:latin typeface="Georgia"/>
            </a:endParaRPr>
          </a:p>
          <a:p>
            <a:endParaRPr lang="en-US" dirty="0"/>
          </a:p>
        </p:txBody>
      </p:sp>
    </p:spTree>
    <p:extLst>
      <p:ext uri="{BB962C8B-B14F-4D97-AF65-F5344CB8AC3E}">
        <p14:creationId xmlns:p14="http://schemas.microsoft.com/office/powerpoint/2010/main" val="4107475371"/>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mv="urn:schemas-microsoft-com:mac:vml" xmlns="">
      <p:transitio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par>
                                <p:cTn id="24" presetID="53" presetClass="entr" presetSubtype="16" fill="hold" nodeType="with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 calcmode="lin" valueType="num">
                                      <p:cBhvr>
                                        <p:cTn id="26"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7"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8" dur="500"/>
                                        <p:tgtEl>
                                          <p:spTgt spid="3">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53" presetClass="entr" presetSubtype="16" fill="hold"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 calcmode="lin" valueType="num">
                                      <p:cBhvr>
                                        <p:cTn id="33"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4"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5" dur="500"/>
                                        <p:tgtEl>
                                          <p:spTgt spid="3">
                                            <p:txEl>
                                              <p:pRg st="4" end="4"/>
                                            </p:txEl>
                                          </p:spTgt>
                                        </p:tgtEl>
                                      </p:cBhvr>
                                    </p:animEffect>
                                  </p:childTnLst>
                                </p:cTn>
                              </p:par>
                              <p:par>
                                <p:cTn id="36" presetID="53" presetClass="entr" presetSubtype="16" fill="hold" nodeType="withEffect">
                                  <p:stCondLst>
                                    <p:cond delay="0"/>
                                  </p:stCondLst>
                                  <p:childTnLst>
                                    <p:set>
                                      <p:cBhvr>
                                        <p:cTn id="37" dur="1" fill="hold">
                                          <p:stCondLst>
                                            <p:cond delay="0"/>
                                          </p:stCondLst>
                                        </p:cTn>
                                        <p:tgtEl>
                                          <p:spTgt spid="3">
                                            <p:txEl>
                                              <p:pRg st="5" end="5"/>
                                            </p:txEl>
                                          </p:spTgt>
                                        </p:tgtEl>
                                        <p:attrNameLst>
                                          <p:attrName>style.visibility</p:attrName>
                                        </p:attrNameLst>
                                      </p:cBhvr>
                                      <p:to>
                                        <p:strVal val="visible"/>
                                      </p:to>
                                    </p:set>
                                    <p:anim calcmode="lin" valueType="num">
                                      <p:cBhvr>
                                        <p:cTn id="38"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9"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0" dur="500"/>
                                        <p:tgtEl>
                                          <p:spTgt spid="3">
                                            <p:txEl>
                                              <p:pRg st="5" end="5"/>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53" presetClass="entr" presetSubtype="16" fill="hold" nodeType="clickEffect">
                                  <p:stCondLst>
                                    <p:cond delay="0"/>
                                  </p:stCondLst>
                                  <p:childTnLst>
                                    <p:set>
                                      <p:cBhvr>
                                        <p:cTn id="44" dur="1" fill="hold">
                                          <p:stCondLst>
                                            <p:cond delay="0"/>
                                          </p:stCondLst>
                                        </p:cTn>
                                        <p:tgtEl>
                                          <p:spTgt spid="3">
                                            <p:txEl>
                                              <p:pRg st="6" end="6"/>
                                            </p:txEl>
                                          </p:spTgt>
                                        </p:tgtEl>
                                        <p:attrNameLst>
                                          <p:attrName>style.visibility</p:attrName>
                                        </p:attrNameLst>
                                      </p:cBhvr>
                                      <p:to>
                                        <p:strVal val="visible"/>
                                      </p:to>
                                    </p:set>
                                    <p:anim calcmode="lin" valueType="num">
                                      <p:cBhvr>
                                        <p:cTn id="45"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6"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7" dur="500"/>
                                        <p:tgtEl>
                                          <p:spTgt spid="3">
                                            <p:txEl>
                                              <p:pRg st="6" end="6"/>
                                            </p:txEl>
                                          </p:spTgt>
                                        </p:tgtEl>
                                      </p:cBhvr>
                                    </p:animEffect>
                                  </p:childTnLst>
                                </p:cTn>
                              </p:par>
                              <p:par>
                                <p:cTn id="48" presetID="53" presetClass="entr" presetSubtype="16" fill="hold" nodeType="withEffect">
                                  <p:stCondLst>
                                    <p:cond delay="0"/>
                                  </p:stCondLst>
                                  <p:childTnLst>
                                    <p:set>
                                      <p:cBhvr>
                                        <p:cTn id="49" dur="1" fill="hold">
                                          <p:stCondLst>
                                            <p:cond delay="0"/>
                                          </p:stCondLst>
                                        </p:cTn>
                                        <p:tgtEl>
                                          <p:spTgt spid="3">
                                            <p:txEl>
                                              <p:pRg st="7" end="7"/>
                                            </p:txEl>
                                          </p:spTgt>
                                        </p:tgtEl>
                                        <p:attrNameLst>
                                          <p:attrName>style.visibility</p:attrName>
                                        </p:attrNameLst>
                                      </p:cBhvr>
                                      <p:to>
                                        <p:strVal val="visible"/>
                                      </p:to>
                                    </p:set>
                                    <p:anim calcmode="lin" valueType="num">
                                      <p:cBhvr>
                                        <p:cTn id="50"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1"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52" dur="500"/>
                                        <p:tgtEl>
                                          <p:spTgt spid="3">
                                            <p:txEl>
                                              <p:pRg st="7" end="7"/>
                                            </p:txEl>
                                          </p:spTgt>
                                        </p:tgtEl>
                                      </p:cBhvr>
                                    </p:animEffect>
                                  </p:childTnLst>
                                </p:cTn>
                              </p:par>
                              <p:par>
                                <p:cTn id="53" presetID="53" presetClass="entr" presetSubtype="16" fill="hold" nodeType="with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p:cTn id="55"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56"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57" dur="500"/>
                                        <p:tgtEl>
                                          <p:spTgt spid="3">
                                            <p:txEl>
                                              <p:pRg st="8" end="8"/>
                                            </p:txEl>
                                          </p:spTgt>
                                        </p:tgtEl>
                                      </p:cBhvr>
                                    </p:animEffect>
                                  </p:childTnLst>
                                </p:cTn>
                              </p:par>
                              <p:par>
                                <p:cTn id="58" presetID="53" presetClass="entr" presetSubtype="16" fill="hold" nodeType="withEffect">
                                  <p:stCondLst>
                                    <p:cond delay="0"/>
                                  </p:stCondLst>
                                  <p:childTnLst>
                                    <p:set>
                                      <p:cBhvr>
                                        <p:cTn id="59" dur="1" fill="hold">
                                          <p:stCondLst>
                                            <p:cond delay="0"/>
                                          </p:stCondLst>
                                        </p:cTn>
                                        <p:tgtEl>
                                          <p:spTgt spid="3">
                                            <p:txEl>
                                              <p:pRg st="9" end="9"/>
                                            </p:txEl>
                                          </p:spTgt>
                                        </p:tgtEl>
                                        <p:attrNameLst>
                                          <p:attrName>style.visibility</p:attrName>
                                        </p:attrNameLst>
                                      </p:cBhvr>
                                      <p:to>
                                        <p:strVal val="visible"/>
                                      </p:to>
                                    </p:set>
                                    <p:anim calcmode="lin" valueType="num">
                                      <p:cBhvr>
                                        <p:cTn id="60" dur="500" fill="hold"/>
                                        <p:tgtEl>
                                          <p:spTgt spid="3">
                                            <p:txEl>
                                              <p:pRg st="9" end="9"/>
                                            </p:txEl>
                                          </p:spTgt>
                                        </p:tgtEl>
                                        <p:attrNameLst>
                                          <p:attrName>ppt_w</p:attrName>
                                        </p:attrNameLst>
                                      </p:cBhvr>
                                      <p:tavLst>
                                        <p:tav tm="0">
                                          <p:val>
                                            <p:fltVal val="0"/>
                                          </p:val>
                                        </p:tav>
                                        <p:tav tm="100000">
                                          <p:val>
                                            <p:strVal val="#ppt_w"/>
                                          </p:val>
                                        </p:tav>
                                      </p:tavLst>
                                    </p:anim>
                                    <p:anim calcmode="lin" valueType="num">
                                      <p:cBhvr>
                                        <p:cTn id="61" dur="500" fill="hold"/>
                                        <p:tgtEl>
                                          <p:spTgt spid="3">
                                            <p:txEl>
                                              <p:pRg st="9" end="9"/>
                                            </p:txEl>
                                          </p:spTgt>
                                        </p:tgtEl>
                                        <p:attrNameLst>
                                          <p:attrName>ppt_h</p:attrName>
                                        </p:attrNameLst>
                                      </p:cBhvr>
                                      <p:tavLst>
                                        <p:tav tm="0">
                                          <p:val>
                                            <p:fltVal val="0"/>
                                          </p:val>
                                        </p:tav>
                                        <p:tav tm="100000">
                                          <p:val>
                                            <p:strVal val="#ppt_h"/>
                                          </p:val>
                                        </p:tav>
                                      </p:tavLst>
                                    </p:anim>
                                    <p:animEffect transition="in" filter="fade">
                                      <p:cBhvr>
                                        <p:cTn id="62" dur="500"/>
                                        <p:tgtEl>
                                          <p:spTgt spid="3">
                                            <p:txEl>
                                              <p:pRg st="9" end="9"/>
                                            </p:txEl>
                                          </p:spTgt>
                                        </p:tgtEl>
                                      </p:cBhvr>
                                    </p:animEffect>
                                  </p:childTnLst>
                                </p:cTn>
                              </p:par>
                              <p:par>
                                <p:cTn id="63" presetID="53" presetClass="entr" presetSubtype="16" fill="hold" nodeType="withEffect">
                                  <p:stCondLst>
                                    <p:cond delay="0"/>
                                  </p:stCondLst>
                                  <p:childTnLst>
                                    <p:set>
                                      <p:cBhvr>
                                        <p:cTn id="64" dur="1" fill="hold">
                                          <p:stCondLst>
                                            <p:cond delay="0"/>
                                          </p:stCondLst>
                                        </p:cTn>
                                        <p:tgtEl>
                                          <p:spTgt spid="3">
                                            <p:txEl>
                                              <p:pRg st="10" end="10"/>
                                            </p:txEl>
                                          </p:spTgt>
                                        </p:tgtEl>
                                        <p:attrNameLst>
                                          <p:attrName>style.visibility</p:attrName>
                                        </p:attrNameLst>
                                      </p:cBhvr>
                                      <p:to>
                                        <p:strVal val="visible"/>
                                      </p:to>
                                    </p:set>
                                    <p:anim calcmode="lin" valueType="num">
                                      <p:cBhvr>
                                        <p:cTn id="65" dur="500" fill="hold"/>
                                        <p:tgtEl>
                                          <p:spTgt spid="3">
                                            <p:txEl>
                                              <p:pRg st="10" end="10"/>
                                            </p:txEl>
                                          </p:spTgt>
                                        </p:tgtEl>
                                        <p:attrNameLst>
                                          <p:attrName>ppt_w</p:attrName>
                                        </p:attrNameLst>
                                      </p:cBhvr>
                                      <p:tavLst>
                                        <p:tav tm="0">
                                          <p:val>
                                            <p:fltVal val="0"/>
                                          </p:val>
                                        </p:tav>
                                        <p:tav tm="100000">
                                          <p:val>
                                            <p:strVal val="#ppt_w"/>
                                          </p:val>
                                        </p:tav>
                                      </p:tavLst>
                                    </p:anim>
                                    <p:anim calcmode="lin" valueType="num">
                                      <p:cBhvr>
                                        <p:cTn id="66" dur="500" fill="hold"/>
                                        <p:tgtEl>
                                          <p:spTgt spid="3">
                                            <p:txEl>
                                              <p:pRg st="10" end="10"/>
                                            </p:txEl>
                                          </p:spTgt>
                                        </p:tgtEl>
                                        <p:attrNameLst>
                                          <p:attrName>ppt_h</p:attrName>
                                        </p:attrNameLst>
                                      </p:cBhvr>
                                      <p:tavLst>
                                        <p:tav tm="0">
                                          <p:val>
                                            <p:fltVal val="0"/>
                                          </p:val>
                                        </p:tav>
                                        <p:tav tm="100000">
                                          <p:val>
                                            <p:strVal val="#ppt_h"/>
                                          </p:val>
                                        </p:tav>
                                      </p:tavLst>
                                    </p:anim>
                                    <p:animEffect transition="in" filter="fade">
                                      <p:cBhvr>
                                        <p:cTn id="67" dur="500"/>
                                        <p:tgtEl>
                                          <p:spTgt spid="3">
                                            <p:txEl>
                                              <p:pRg st="10" end="10"/>
                                            </p:txEl>
                                          </p:spTgt>
                                        </p:tgtEl>
                                      </p:cBhvr>
                                    </p:animEffect>
                                  </p:childTnLst>
                                </p:cTn>
                              </p:par>
                              <p:par>
                                <p:cTn id="68" presetID="53" presetClass="entr" presetSubtype="16" fill="hold" nodeType="withEffect">
                                  <p:stCondLst>
                                    <p:cond delay="0"/>
                                  </p:stCondLst>
                                  <p:childTnLst>
                                    <p:set>
                                      <p:cBhvr>
                                        <p:cTn id="69" dur="1" fill="hold">
                                          <p:stCondLst>
                                            <p:cond delay="0"/>
                                          </p:stCondLst>
                                        </p:cTn>
                                        <p:tgtEl>
                                          <p:spTgt spid="3">
                                            <p:txEl>
                                              <p:pRg st="11" end="11"/>
                                            </p:txEl>
                                          </p:spTgt>
                                        </p:tgtEl>
                                        <p:attrNameLst>
                                          <p:attrName>style.visibility</p:attrName>
                                        </p:attrNameLst>
                                      </p:cBhvr>
                                      <p:to>
                                        <p:strVal val="visible"/>
                                      </p:to>
                                    </p:set>
                                    <p:anim calcmode="lin" valueType="num">
                                      <p:cBhvr>
                                        <p:cTn id="70" dur="500" fill="hold"/>
                                        <p:tgtEl>
                                          <p:spTgt spid="3">
                                            <p:txEl>
                                              <p:pRg st="11" end="11"/>
                                            </p:txEl>
                                          </p:spTgt>
                                        </p:tgtEl>
                                        <p:attrNameLst>
                                          <p:attrName>ppt_w</p:attrName>
                                        </p:attrNameLst>
                                      </p:cBhvr>
                                      <p:tavLst>
                                        <p:tav tm="0">
                                          <p:val>
                                            <p:fltVal val="0"/>
                                          </p:val>
                                        </p:tav>
                                        <p:tav tm="100000">
                                          <p:val>
                                            <p:strVal val="#ppt_w"/>
                                          </p:val>
                                        </p:tav>
                                      </p:tavLst>
                                    </p:anim>
                                    <p:anim calcmode="lin" valueType="num">
                                      <p:cBhvr>
                                        <p:cTn id="71" dur="500" fill="hold"/>
                                        <p:tgtEl>
                                          <p:spTgt spid="3">
                                            <p:txEl>
                                              <p:pRg st="11" end="11"/>
                                            </p:txEl>
                                          </p:spTgt>
                                        </p:tgtEl>
                                        <p:attrNameLst>
                                          <p:attrName>ppt_h</p:attrName>
                                        </p:attrNameLst>
                                      </p:cBhvr>
                                      <p:tavLst>
                                        <p:tav tm="0">
                                          <p:val>
                                            <p:fltVal val="0"/>
                                          </p:val>
                                        </p:tav>
                                        <p:tav tm="100000">
                                          <p:val>
                                            <p:strVal val="#ppt_h"/>
                                          </p:val>
                                        </p:tav>
                                      </p:tavLst>
                                    </p:anim>
                                    <p:animEffect transition="in" filter="fade">
                                      <p:cBhvr>
                                        <p:cTn id="72"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1969496" cy="1069848"/>
          </a:xfrm>
        </p:spPr>
        <p:txBody>
          <a:bodyPr>
            <a:normAutofit/>
          </a:bodyPr>
          <a:lstStyle/>
          <a:p>
            <a:pPr algn="ctr"/>
            <a:r>
              <a:rPr lang="en-US" altLang="en-US" sz="3200" dirty="0"/>
              <a:t>Chapters 7-9: Trip &amp; Arrival in NYC part 2</a:t>
            </a:r>
            <a:endParaRPr lang="en-US" sz="3200" dirty="0"/>
          </a:p>
        </p:txBody>
      </p:sp>
      <p:sp>
        <p:nvSpPr>
          <p:cNvPr id="3" name="Content Placeholder 2"/>
          <p:cNvSpPr>
            <a:spLocks noGrp="1"/>
          </p:cNvSpPr>
          <p:nvPr>
            <p:ph idx="1"/>
          </p:nvPr>
        </p:nvSpPr>
        <p:spPr>
          <a:xfrm>
            <a:off x="329184" y="950976"/>
            <a:ext cx="11494008" cy="5824728"/>
          </a:xfrm>
        </p:spPr>
        <p:txBody>
          <a:bodyPr>
            <a:normAutofit/>
          </a:bodyPr>
          <a:lstStyle/>
          <a:p>
            <a:pPr marL="365760" lvl="0" indent="-256032">
              <a:lnSpc>
                <a:spcPct val="100000"/>
              </a:lnSpc>
              <a:spcBef>
                <a:spcPts val="300"/>
              </a:spcBef>
              <a:buClr>
                <a:srgbClr val="1B587C"/>
              </a:buClr>
              <a:buSzTx/>
              <a:buFont typeface="Georgia"/>
              <a:buChar char="•"/>
              <a:defRPr/>
            </a:pPr>
            <a:r>
              <a:rPr lang="en-US" sz="2400" dirty="0">
                <a:solidFill>
                  <a:prstClr val="black"/>
                </a:solidFill>
                <a:latin typeface="Georgia"/>
              </a:rPr>
              <a:t>Symbols/motifs:</a:t>
            </a:r>
          </a:p>
          <a:p>
            <a:pPr marL="658368" lvl="1" indent="-246888">
              <a:lnSpc>
                <a:spcPct val="100000"/>
              </a:lnSpc>
              <a:spcBef>
                <a:spcPts val="300"/>
              </a:spcBef>
              <a:spcAft>
                <a:spcPts val="0"/>
              </a:spcAft>
              <a:buClr>
                <a:srgbClr val="9F2936"/>
              </a:buClr>
              <a:buSzTx/>
              <a:buFont typeface="Georgia"/>
              <a:buChar char="▫"/>
              <a:defRPr/>
            </a:pPr>
            <a:r>
              <a:rPr lang="en-US" sz="2200" dirty="0">
                <a:solidFill>
                  <a:srgbClr val="9F2936"/>
                </a:solidFill>
                <a:latin typeface="Georgia"/>
              </a:rPr>
              <a:t>Journey north</a:t>
            </a:r>
          </a:p>
          <a:p>
            <a:pPr marL="658368" lvl="1" indent="-246888">
              <a:lnSpc>
                <a:spcPct val="100000"/>
              </a:lnSpc>
              <a:spcBef>
                <a:spcPts val="300"/>
              </a:spcBef>
              <a:spcAft>
                <a:spcPts val="0"/>
              </a:spcAft>
              <a:buClr>
                <a:srgbClr val="9F2936"/>
              </a:buClr>
              <a:buSzTx/>
              <a:buFont typeface="Georgia"/>
              <a:buChar char="▫"/>
              <a:defRPr/>
            </a:pPr>
            <a:r>
              <a:rPr lang="en-US" sz="2200" dirty="0">
                <a:solidFill>
                  <a:srgbClr val="9F2936"/>
                </a:solidFill>
                <a:latin typeface="Georgia"/>
              </a:rPr>
              <a:t>Red apple</a:t>
            </a:r>
          </a:p>
          <a:p>
            <a:pPr marL="658368" lvl="1" indent="-246888">
              <a:lnSpc>
                <a:spcPct val="100000"/>
              </a:lnSpc>
              <a:spcBef>
                <a:spcPts val="300"/>
              </a:spcBef>
              <a:spcAft>
                <a:spcPts val="0"/>
              </a:spcAft>
              <a:buClr>
                <a:srgbClr val="9F2936"/>
              </a:buClr>
              <a:buSzTx/>
              <a:buFont typeface="Georgia"/>
              <a:buChar char="▫"/>
              <a:defRPr/>
            </a:pPr>
            <a:r>
              <a:rPr lang="en-US" sz="2200" dirty="0">
                <a:solidFill>
                  <a:srgbClr val="9F2936"/>
                </a:solidFill>
                <a:latin typeface="Georgia"/>
              </a:rPr>
              <a:t>7 Letters</a:t>
            </a:r>
          </a:p>
          <a:p>
            <a:pPr marL="658368" lvl="1" indent="-246888">
              <a:lnSpc>
                <a:spcPct val="100000"/>
              </a:lnSpc>
              <a:spcBef>
                <a:spcPts val="300"/>
              </a:spcBef>
              <a:spcAft>
                <a:spcPts val="0"/>
              </a:spcAft>
              <a:buClr>
                <a:srgbClr val="9F2936"/>
              </a:buClr>
              <a:buSzTx/>
              <a:buFont typeface="Georgia"/>
              <a:buChar char="▫"/>
              <a:defRPr/>
            </a:pPr>
            <a:r>
              <a:rPr lang="en-US" sz="2200" dirty="0">
                <a:solidFill>
                  <a:srgbClr val="9F2936"/>
                </a:solidFill>
                <a:latin typeface="Georgia"/>
              </a:rPr>
              <a:t>Birds &amp; cages</a:t>
            </a:r>
          </a:p>
          <a:p>
            <a:pPr marL="658368" lvl="1" indent="-246888">
              <a:lnSpc>
                <a:spcPct val="100000"/>
              </a:lnSpc>
              <a:spcBef>
                <a:spcPts val="300"/>
              </a:spcBef>
              <a:spcAft>
                <a:spcPts val="0"/>
              </a:spcAft>
              <a:buClr>
                <a:srgbClr val="9F2936"/>
              </a:buClr>
              <a:buSzTx/>
              <a:buFont typeface="Georgia"/>
              <a:buChar char="▫"/>
              <a:defRPr/>
            </a:pPr>
            <a:r>
              <a:rPr lang="en-US" sz="2200" dirty="0">
                <a:solidFill>
                  <a:srgbClr val="9F2936"/>
                </a:solidFill>
                <a:latin typeface="Georgia"/>
              </a:rPr>
              <a:t>Stereotypical southern food</a:t>
            </a:r>
          </a:p>
          <a:p>
            <a:pPr marL="365760" lvl="0" indent="-256032">
              <a:lnSpc>
                <a:spcPct val="100000"/>
              </a:lnSpc>
              <a:spcBef>
                <a:spcPts val="300"/>
              </a:spcBef>
              <a:buClr>
                <a:srgbClr val="1B587C"/>
              </a:buClr>
              <a:buSzTx/>
              <a:buFont typeface="Georgia"/>
              <a:buChar char="•"/>
              <a:defRPr/>
            </a:pPr>
            <a:r>
              <a:rPr lang="en-US" sz="2400" dirty="0">
                <a:solidFill>
                  <a:prstClr val="black"/>
                </a:solidFill>
                <a:latin typeface="Georgia"/>
              </a:rPr>
              <a:t>Imagery:</a:t>
            </a:r>
          </a:p>
          <a:p>
            <a:pPr marL="657860" lvl="1" indent="-256032">
              <a:lnSpc>
                <a:spcPct val="100000"/>
              </a:lnSpc>
              <a:spcBef>
                <a:spcPts val="300"/>
              </a:spcBef>
              <a:spcAft>
                <a:spcPts val="0"/>
              </a:spcAft>
              <a:buClr>
                <a:srgbClr val="1B587C"/>
              </a:buClr>
              <a:buSzTx/>
              <a:buFont typeface="Georgia"/>
              <a:buChar char="•"/>
              <a:defRPr/>
            </a:pPr>
            <a:r>
              <a:rPr lang="en-US" sz="2200" dirty="0" err="1">
                <a:solidFill>
                  <a:srgbClr val="9F2936"/>
                </a:solidFill>
                <a:latin typeface="Georgia"/>
              </a:rPr>
              <a:t>Ras</a:t>
            </a:r>
            <a:r>
              <a:rPr lang="en-US" sz="2200" dirty="0" err="1" smtClean="0">
                <a:solidFill>
                  <a:srgbClr val="9F2936"/>
                </a:solidFill>
                <a:latin typeface="Georgia"/>
              </a:rPr>
              <a:t>’</a:t>
            </a:r>
            <a:r>
              <a:rPr lang="en-US" sz="2200" dirty="0" smtClean="0">
                <a:solidFill>
                  <a:srgbClr val="9F2936"/>
                </a:solidFill>
                <a:latin typeface="Georgia"/>
              </a:rPr>
              <a:t> </a:t>
            </a:r>
            <a:r>
              <a:rPr lang="en-US" sz="2200" dirty="0">
                <a:solidFill>
                  <a:srgbClr val="9F2936"/>
                </a:solidFill>
                <a:latin typeface="Georgia"/>
              </a:rPr>
              <a:t>first impression on IM (character) is very vivid, he’s angry and passionate</a:t>
            </a:r>
          </a:p>
          <a:p>
            <a:pPr marL="365760" lvl="0" indent="-256032">
              <a:lnSpc>
                <a:spcPct val="100000"/>
              </a:lnSpc>
              <a:spcBef>
                <a:spcPts val="300"/>
              </a:spcBef>
              <a:buClr>
                <a:srgbClr val="1B587C"/>
              </a:buClr>
              <a:buSzTx/>
              <a:buFont typeface="Georgia"/>
              <a:buChar char="•"/>
              <a:defRPr/>
            </a:pPr>
            <a:r>
              <a:rPr lang="en-US" sz="2400" dirty="0">
                <a:solidFill>
                  <a:prstClr val="black"/>
                </a:solidFill>
                <a:latin typeface="Georgia"/>
              </a:rPr>
              <a:t>Foreshadowing:</a:t>
            </a:r>
          </a:p>
          <a:p>
            <a:pPr marL="657860" lvl="1" indent="-256032">
              <a:lnSpc>
                <a:spcPct val="100000"/>
              </a:lnSpc>
              <a:spcBef>
                <a:spcPts val="300"/>
              </a:spcBef>
              <a:spcAft>
                <a:spcPts val="0"/>
              </a:spcAft>
              <a:buClr>
                <a:srgbClr val="1B587C"/>
              </a:buClr>
              <a:buSzTx/>
              <a:buFont typeface="Georgia"/>
              <a:buChar char="•"/>
              <a:defRPr/>
            </a:pPr>
            <a:r>
              <a:rPr lang="en-US" sz="2200" dirty="0">
                <a:solidFill>
                  <a:srgbClr val="9F2936"/>
                </a:solidFill>
                <a:latin typeface="Georgia"/>
              </a:rPr>
              <a:t>IM (character) dreams of his grandfather and feels like he’s being deceived and used by someone like Bledsoe or Norton </a:t>
            </a:r>
          </a:p>
          <a:p>
            <a:pPr marL="657860" lvl="1" indent="-256032">
              <a:lnSpc>
                <a:spcPct val="100000"/>
              </a:lnSpc>
              <a:spcBef>
                <a:spcPts val="300"/>
              </a:spcBef>
              <a:spcAft>
                <a:spcPts val="0"/>
              </a:spcAft>
              <a:buClr>
                <a:srgbClr val="1B587C"/>
              </a:buClr>
              <a:buSzTx/>
              <a:buFont typeface="Georgia"/>
              <a:buChar char="•"/>
              <a:defRPr/>
            </a:pPr>
            <a:r>
              <a:rPr lang="en-US" sz="2200" dirty="0">
                <a:solidFill>
                  <a:srgbClr val="9F2936"/>
                </a:solidFill>
                <a:latin typeface="Georgia"/>
              </a:rPr>
              <a:t>Emerson’s son says that no one has any identity </a:t>
            </a:r>
          </a:p>
          <a:p>
            <a:pPr marL="365760" lvl="0" indent="-256032">
              <a:lnSpc>
                <a:spcPct val="100000"/>
              </a:lnSpc>
              <a:spcBef>
                <a:spcPts val="300"/>
              </a:spcBef>
              <a:buClr>
                <a:srgbClr val="1B587C"/>
              </a:buClr>
              <a:buSzTx/>
              <a:buFont typeface="Georgia"/>
              <a:buChar char="•"/>
              <a:defRPr/>
            </a:pPr>
            <a:r>
              <a:rPr lang="en-US" sz="2400" dirty="0">
                <a:solidFill>
                  <a:prstClr val="black"/>
                </a:solidFill>
                <a:latin typeface="Georgia"/>
              </a:rPr>
              <a:t>Epiphany :</a:t>
            </a:r>
          </a:p>
          <a:p>
            <a:pPr marL="658368" lvl="1" indent="-246888">
              <a:lnSpc>
                <a:spcPct val="100000"/>
              </a:lnSpc>
              <a:spcBef>
                <a:spcPts val="300"/>
              </a:spcBef>
              <a:spcAft>
                <a:spcPts val="0"/>
              </a:spcAft>
              <a:buClr>
                <a:srgbClr val="9F2936"/>
              </a:buClr>
              <a:buSzTx/>
              <a:buFont typeface="Georgia"/>
              <a:buChar char="▫"/>
              <a:defRPr/>
            </a:pPr>
            <a:r>
              <a:rPr lang="en-US" sz="2200" dirty="0">
                <a:solidFill>
                  <a:srgbClr val="9F2936"/>
                </a:solidFill>
                <a:latin typeface="Georgia"/>
              </a:rPr>
              <a:t>IM (character) realizes that Bledsoe had tricked him, becomes thoroughly disillusioned with the college</a:t>
            </a:r>
          </a:p>
          <a:p>
            <a:endParaRPr lang="en-US" dirty="0"/>
          </a:p>
        </p:txBody>
      </p:sp>
    </p:spTree>
    <p:extLst>
      <p:ext uri="{BB962C8B-B14F-4D97-AF65-F5344CB8AC3E}">
        <p14:creationId xmlns:p14="http://schemas.microsoft.com/office/powerpoint/2010/main" val="272685371"/>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mv="urn:schemas-microsoft-com:mac:vml" xmlns="">
      <p:transitio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3">
                                            <p:txEl>
                                              <p:pRg st="1" end="1"/>
                                            </p:txEl>
                                          </p:spTgt>
                                        </p:tgtEl>
                                      </p:cBhvr>
                                    </p:animEffect>
                                  </p:childTnLst>
                                </p:cTn>
                              </p:par>
                              <p:par>
                                <p:cTn id="15" presetID="53" presetClass="entr" presetSubtype="16"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p:cTn id="1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9" dur="500"/>
                                        <p:tgtEl>
                                          <p:spTgt spid="3">
                                            <p:txEl>
                                              <p:pRg st="2" end="2"/>
                                            </p:txEl>
                                          </p:spTgt>
                                        </p:tgtEl>
                                      </p:cBhvr>
                                    </p:animEffect>
                                  </p:childTnLst>
                                </p:cTn>
                              </p:par>
                              <p:par>
                                <p:cTn id="20" presetID="53" presetClass="entr" presetSubtype="16"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p:cTn id="22"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3"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4" dur="500"/>
                                        <p:tgtEl>
                                          <p:spTgt spid="3">
                                            <p:txEl>
                                              <p:pRg st="3" end="3"/>
                                            </p:txEl>
                                          </p:spTgt>
                                        </p:tgtEl>
                                      </p:cBhvr>
                                    </p:animEffect>
                                  </p:childTnLst>
                                </p:cTn>
                              </p:par>
                              <p:par>
                                <p:cTn id="25" presetID="53" presetClass="entr" presetSubtype="16"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p:cTn id="27"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8"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9" dur="500"/>
                                        <p:tgtEl>
                                          <p:spTgt spid="3">
                                            <p:txEl>
                                              <p:pRg st="4" end="4"/>
                                            </p:txEl>
                                          </p:spTgt>
                                        </p:tgtEl>
                                      </p:cBhvr>
                                    </p:animEffect>
                                  </p:childTnLst>
                                </p:cTn>
                              </p:par>
                              <p:par>
                                <p:cTn id="30" presetID="53" presetClass="entr" presetSubtype="16" fill="hold"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 calcmode="lin" valueType="num">
                                      <p:cBhvr>
                                        <p:cTn id="3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4" dur="500"/>
                                        <p:tgtEl>
                                          <p:spTgt spid="3">
                                            <p:txEl>
                                              <p:pRg st="5" end="5"/>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53" presetClass="entr" presetSubtype="16" fill="hold"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 calcmode="lin" valueType="num">
                                      <p:cBhvr>
                                        <p:cTn id="39"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0"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1" dur="500"/>
                                        <p:tgtEl>
                                          <p:spTgt spid="3">
                                            <p:txEl>
                                              <p:pRg st="6" end="6"/>
                                            </p:txEl>
                                          </p:spTgt>
                                        </p:tgtEl>
                                      </p:cBhvr>
                                    </p:animEffect>
                                  </p:childTnLst>
                                </p:cTn>
                              </p:par>
                              <p:par>
                                <p:cTn id="42" presetID="53" presetClass="entr" presetSubtype="16" fill="hold" nodeType="withEffect">
                                  <p:stCondLst>
                                    <p:cond delay="0"/>
                                  </p:stCondLst>
                                  <p:childTnLst>
                                    <p:set>
                                      <p:cBhvr>
                                        <p:cTn id="43" dur="1" fill="hold">
                                          <p:stCondLst>
                                            <p:cond delay="0"/>
                                          </p:stCondLst>
                                        </p:cTn>
                                        <p:tgtEl>
                                          <p:spTgt spid="3">
                                            <p:txEl>
                                              <p:pRg st="7" end="7"/>
                                            </p:txEl>
                                          </p:spTgt>
                                        </p:tgtEl>
                                        <p:attrNameLst>
                                          <p:attrName>style.visibility</p:attrName>
                                        </p:attrNameLst>
                                      </p:cBhvr>
                                      <p:to>
                                        <p:strVal val="visible"/>
                                      </p:to>
                                    </p:set>
                                    <p:anim calcmode="lin" valueType="num">
                                      <p:cBhvr>
                                        <p:cTn id="44"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45"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46" dur="500"/>
                                        <p:tgtEl>
                                          <p:spTgt spid="3">
                                            <p:txEl>
                                              <p:pRg st="7" end="7"/>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53" presetClass="entr" presetSubtype="16" fill="hold" nodeType="clickEffect">
                                  <p:stCondLst>
                                    <p:cond delay="0"/>
                                  </p:stCondLst>
                                  <p:childTnLst>
                                    <p:set>
                                      <p:cBhvr>
                                        <p:cTn id="50" dur="1" fill="hold">
                                          <p:stCondLst>
                                            <p:cond delay="0"/>
                                          </p:stCondLst>
                                        </p:cTn>
                                        <p:tgtEl>
                                          <p:spTgt spid="3">
                                            <p:txEl>
                                              <p:pRg st="8" end="8"/>
                                            </p:txEl>
                                          </p:spTgt>
                                        </p:tgtEl>
                                        <p:attrNameLst>
                                          <p:attrName>style.visibility</p:attrName>
                                        </p:attrNameLst>
                                      </p:cBhvr>
                                      <p:to>
                                        <p:strVal val="visible"/>
                                      </p:to>
                                    </p:set>
                                    <p:anim calcmode="lin" valueType="num">
                                      <p:cBhvr>
                                        <p:cTn id="51"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52"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53" dur="500"/>
                                        <p:tgtEl>
                                          <p:spTgt spid="3">
                                            <p:txEl>
                                              <p:pRg st="8" end="8"/>
                                            </p:txEl>
                                          </p:spTgt>
                                        </p:tgtEl>
                                      </p:cBhvr>
                                    </p:animEffect>
                                  </p:childTnLst>
                                </p:cTn>
                              </p:par>
                              <p:par>
                                <p:cTn id="54" presetID="53" presetClass="entr" presetSubtype="16" fill="hold" nodeType="withEffect">
                                  <p:stCondLst>
                                    <p:cond delay="0"/>
                                  </p:stCondLst>
                                  <p:childTnLst>
                                    <p:set>
                                      <p:cBhvr>
                                        <p:cTn id="55" dur="1" fill="hold">
                                          <p:stCondLst>
                                            <p:cond delay="0"/>
                                          </p:stCondLst>
                                        </p:cTn>
                                        <p:tgtEl>
                                          <p:spTgt spid="3">
                                            <p:txEl>
                                              <p:pRg st="9" end="9"/>
                                            </p:txEl>
                                          </p:spTgt>
                                        </p:tgtEl>
                                        <p:attrNameLst>
                                          <p:attrName>style.visibility</p:attrName>
                                        </p:attrNameLst>
                                      </p:cBhvr>
                                      <p:to>
                                        <p:strVal val="visible"/>
                                      </p:to>
                                    </p:set>
                                    <p:anim calcmode="lin" valueType="num">
                                      <p:cBhvr>
                                        <p:cTn id="56" dur="500" fill="hold"/>
                                        <p:tgtEl>
                                          <p:spTgt spid="3">
                                            <p:txEl>
                                              <p:pRg st="9" end="9"/>
                                            </p:txEl>
                                          </p:spTgt>
                                        </p:tgtEl>
                                        <p:attrNameLst>
                                          <p:attrName>ppt_w</p:attrName>
                                        </p:attrNameLst>
                                      </p:cBhvr>
                                      <p:tavLst>
                                        <p:tav tm="0">
                                          <p:val>
                                            <p:fltVal val="0"/>
                                          </p:val>
                                        </p:tav>
                                        <p:tav tm="100000">
                                          <p:val>
                                            <p:strVal val="#ppt_w"/>
                                          </p:val>
                                        </p:tav>
                                      </p:tavLst>
                                    </p:anim>
                                    <p:anim calcmode="lin" valueType="num">
                                      <p:cBhvr>
                                        <p:cTn id="57" dur="500" fill="hold"/>
                                        <p:tgtEl>
                                          <p:spTgt spid="3">
                                            <p:txEl>
                                              <p:pRg st="9" end="9"/>
                                            </p:txEl>
                                          </p:spTgt>
                                        </p:tgtEl>
                                        <p:attrNameLst>
                                          <p:attrName>ppt_h</p:attrName>
                                        </p:attrNameLst>
                                      </p:cBhvr>
                                      <p:tavLst>
                                        <p:tav tm="0">
                                          <p:val>
                                            <p:fltVal val="0"/>
                                          </p:val>
                                        </p:tav>
                                        <p:tav tm="100000">
                                          <p:val>
                                            <p:strVal val="#ppt_h"/>
                                          </p:val>
                                        </p:tav>
                                      </p:tavLst>
                                    </p:anim>
                                    <p:animEffect transition="in" filter="fade">
                                      <p:cBhvr>
                                        <p:cTn id="58" dur="500"/>
                                        <p:tgtEl>
                                          <p:spTgt spid="3">
                                            <p:txEl>
                                              <p:pRg st="9" end="9"/>
                                            </p:txEl>
                                          </p:spTgt>
                                        </p:tgtEl>
                                      </p:cBhvr>
                                    </p:animEffect>
                                  </p:childTnLst>
                                </p:cTn>
                              </p:par>
                              <p:par>
                                <p:cTn id="59" presetID="53" presetClass="entr" presetSubtype="16" fill="hold" nodeType="withEffect">
                                  <p:stCondLst>
                                    <p:cond delay="0"/>
                                  </p:stCondLst>
                                  <p:childTnLst>
                                    <p:set>
                                      <p:cBhvr>
                                        <p:cTn id="60" dur="1" fill="hold">
                                          <p:stCondLst>
                                            <p:cond delay="0"/>
                                          </p:stCondLst>
                                        </p:cTn>
                                        <p:tgtEl>
                                          <p:spTgt spid="3">
                                            <p:txEl>
                                              <p:pRg st="10" end="10"/>
                                            </p:txEl>
                                          </p:spTgt>
                                        </p:tgtEl>
                                        <p:attrNameLst>
                                          <p:attrName>style.visibility</p:attrName>
                                        </p:attrNameLst>
                                      </p:cBhvr>
                                      <p:to>
                                        <p:strVal val="visible"/>
                                      </p:to>
                                    </p:set>
                                    <p:anim calcmode="lin" valueType="num">
                                      <p:cBhvr>
                                        <p:cTn id="61" dur="500" fill="hold"/>
                                        <p:tgtEl>
                                          <p:spTgt spid="3">
                                            <p:txEl>
                                              <p:pRg st="10" end="10"/>
                                            </p:txEl>
                                          </p:spTgt>
                                        </p:tgtEl>
                                        <p:attrNameLst>
                                          <p:attrName>ppt_w</p:attrName>
                                        </p:attrNameLst>
                                      </p:cBhvr>
                                      <p:tavLst>
                                        <p:tav tm="0">
                                          <p:val>
                                            <p:fltVal val="0"/>
                                          </p:val>
                                        </p:tav>
                                        <p:tav tm="100000">
                                          <p:val>
                                            <p:strVal val="#ppt_w"/>
                                          </p:val>
                                        </p:tav>
                                      </p:tavLst>
                                    </p:anim>
                                    <p:anim calcmode="lin" valueType="num">
                                      <p:cBhvr>
                                        <p:cTn id="62" dur="500" fill="hold"/>
                                        <p:tgtEl>
                                          <p:spTgt spid="3">
                                            <p:txEl>
                                              <p:pRg st="10" end="10"/>
                                            </p:txEl>
                                          </p:spTgt>
                                        </p:tgtEl>
                                        <p:attrNameLst>
                                          <p:attrName>ppt_h</p:attrName>
                                        </p:attrNameLst>
                                      </p:cBhvr>
                                      <p:tavLst>
                                        <p:tav tm="0">
                                          <p:val>
                                            <p:fltVal val="0"/>
                                          </p:val>
                                        </p:tav>
                                        <p:tav tm="100000">
                                          <p:val>
                                            <p:strVal val="#ppt_h"/>
                                          </p:val>
                                        </p:tav>
                                      </p:tavLst>
                                    </p:anim>
                                    <p:animEffect transition="in" filter="fade">
                                      <p:cBhvr>
                                        <p:cTn id="63" dur="500"/>
                                        <p:tgtEl>
                                          <p:spTgt spid="3">
                                            <p:txEl>
                                              <p:pRg st="10" end="10"/>
                                            </p:txEl>
                                          </p:spTgt>
                                        </p:tgtEl>
                                      </p:cBhvr>
                                    </p:animEffect>
                                  </p:childTnLst>
                                </p:cTn>
                              </p:par>
                            </p:childTnLst>
                          </p:cTn>
                        </p:par>
                      </p:childTnLst>
                    </p:cTn>
                  </p:par>
                  <p:par>
                    <p:cTn id="64" fill="hold">
                      <p:stCondLst>
                        <p:cond delay="indefinite"/>
                      </p:stCondLst>
                      <p:childTnLst>
                        <p:par>
                          <p:cTn id="65" fill="hold">
                            <p:stCondLst>
                              <p:cond delay="0"/>
                            </p:stCondLst>
                            <p:childTnLst>
                              <p:par>
                                <p:cTn id="66" presetID="53" presetClass="entr" presetSubtype="16" fill="hold" nodeType="clickEffect">
                                  <p:stCondLst>
                                    <p:cond delay="0"/>
                                  </p:stCondLst>
                                  <p:childTnLst>
                                    <p:set>
                                      <p:cBhvr>
                                        <p:cTn id="67" dur="1" fill="hold">
                                          <p:stCondLst>
                                            <p:cond delay="0"/>
                                          </p:stCondLst>
                                        </p:cTn>
                                        <p:tgtEl>
                                          <p:spTgt spid="3">
                                            <p:txEl>
                                              <p:pRg st="11" end="11"/>
                                            </p:txEl>
                                          </p:spTgt>
                                        </p:tgtEl>
                                        <p:attrNameLst>
                                          <p:attrName>style.visibility</p:attrName>
                                        </p:attrNameLst>
                                      </p:cBhvr>
                                      <p:to>
                                        <p:strVal val="visible"/>
                                      </p:to>
                                    </p:set>
                                    <p:anim calcmode="lin" valueType="num">
                                      <p:cBhvr>
                                        <p:cTn id="68" dur="500" fill="hold"/>
                                        <p:tgtEl>
                                          <p:spTgt spid="3">
                                            <p:txEl>
                                              <p:pRg st="11" end="11"/>
                                            </p:txEl>
                                          </p:spTgt>
                                        </p:tgtEl>
                                        <p:attrNameLst>
                                          <p:attrName>ppt_w</p:attrName>
                                        </p:attrNameLst>
                                      </p:cBhvr>
                                      <p:tavLst>
                                        <p:tav tm="0">
                                          <p:val>
                                            <p:fltVal val="0"/>
                                          </p:val>
                                        </p:tav>
                                        <p:tav tm="100000">
                                          <p:val>
                                            <p:strVal val="#ppt_w"/>
                                          </p:val>
                                        </p:tav>
                                      </p:tavLst>
                                    </p:anim>
                                    <p:anim calcmode="lin" valueType="num">
                                      <p:cBhvr>
                                        <p:cTn id="69" dur="500" fill="hold"/>
                                        <p:tgtEl>
                                          <p:spTgt spid="3">
                                            <p:txEl>
                                              <p:pRg st="11" end="11"/>
                                            </p:txEl>
                                          </p:spTgt>
                                        </p:tgtEl>
                                        <p:attrNameLst>
                                          <p:attrName>ppt_h</p:attrName>
                                        </p:attrNameLst>
                                      </p:cBhvr>
                                      <p:tavLst>
                                        <p:tav tm="0">
                                          <p:val>
                                            <p:fltVal val="0"/>
                                          </p:val>
                                        </p:tav>
                                        <p:tav tm="100000">
                                          <p:val>
                                            <p:strVal val="#ppt_h"/>
                                          </p:val>
                                        </p:tav>
                                      </p:tavLst>
                                    </p:anim>
                                    <p:animEffect transition="in" filter="fade">
                                      <p:cBhvr>
                                        <p:cTn id="70" dur="500"/>
                                        <p:tgtEl>
                                          <p:spTgt spid="3">
                                            <p:txEl>
                                              <p:pRg st="11" end="11"/>
                                            </p:txEl>
                                          </p:spTgt>
                                        </p:tgtEl>
                                      </p:cBhvr>
                                    </p:animEffect>
                                  </p:childTnLst>
                                </p:cTn>
                              </p:par>
                              <p:par>
                                <p:cTn id="71" presetID="53" presetClass="entr" presetSubtype="16" fill="hold" nodeType="withEffect">
                                  <p:stCondLst>
                                    <p:cond delay="0"/>
                                  </p:stCondLst>
                                  <p:childTnLst>
                                    <p:set>
                                      <p:cBhvr>
                                        <p:cTn id="72" dur="1" fill="hold">
                                          <p:stCondLst>
                                            <p:cond delay="0"/>
                                          </p:stCondLst>
                                        </p:cTn>
                                        <p:tgtEl>
                                          <p:spTgt spid="3">
                                            <p:txEl>
                                              <p:pRg st="12" end="12"/>
                                            </p:txEl>
                                          </p:spTgt>
                                        </p:tgtEl>
                                        <p:attrNameLst>
                                          <p:attrName>style.visibility</p:attrName>
                                        </p:attrNameLst>
                                      </p:cBhvr>
                                      <p:to>
                                        <p:strVal val="visible"/>
                                      </p:to>
                                    </p:set>
                                    <p:anim calcmode="lin" valueType="num">
                                      <p:cBhvr>
                                        <p:cTn id="73" dur="500" fill="hold"/>
                                        <p:tgtEl>
                                          <p:spTgt spid="3">
                                            <p:txEl>
                                              <p:pRg st="12" end="12"/>
                                            </p:txEl>
                                          </p:spTgt>
                                        </p:tgtEl>
                                        <p:attrNameLst>
                                          <p:attrName>ppt_w</p:attrName>
                                        </p:attrNameLst>
                                      </p:cBhvr>
                                      <p:tavLst>
                                        <p:tav tm="0">
                                          <p:val>
                                            <p:fltVal val="0"/>
                                          </p:val>
                                        </p:tav>
                                        <p:tav tm="100000">
                                          <p:val>
                                            <p:strVal val="#ppt_w"/>
                                          </p:val>
                                        </p:tav>
                                      </p:tavLst>
                                    </p:anim>
                                    <p:anim calcmode="lin" valueType="num">
                                      <p:cBhvr>
                                        <p:cTn id="74" dur="500" fill="hold"/>
                                        <p:tgtEl>
                                          <p:spTgt spid="3">
                                            <p:txEl>
                                              <p:pRg st="12" end="12"/>
                                            </p:txEl>
                                          </p:spTgt>
                                        </p:tgtEl>
                                        <p:attrNameLst>
                                          <p:attrName>ppt_h</p:attrName>
                                        </p:attrNameLst>
                                      </p:cBhvr>
                                      <p:tavLst>
                                        <p:tav tm="0">
                                          <p:val>
                                            <p:fltVal val="0"/>
                                          </p:val>
                                        </p:tav>
                                        <p:tav tm="100000">
                                          <p:val>
                                            <p:strVal val="#ppt_h"/>
                                          </p:val>
                                        </p:tav>
                                      </p:tavLst>
                                    </p:anim>
                                    <p:animEffect transition="in" filter="fade">
                                      <p:cBhvr>
                                        <p:cTn id="75"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848" y="137160"/>
            <a:ext cx="10058400" cy="694944"/>
          </a:xfrm>
        </p:spPr>
        <p:txBody>
          <a:bodyPr>
            <a:normAutofit/>
          </a:bodyPr>
          <a:lstStyle/>
          <a:p>
            <a:r>
              <a:rPr lang="en-US" altLang="en-US" sz="3200" dirty="0"/>
              <a:t>Chapters 10-11: Liberty Paints part 1</a:t>
            </a:r>
            <a:endParaRPr lang="en-US" sz="3200" dirty="0"/>
          </a:p>
        </p:txBody>
      </p:sp>
      <p:sp>
        <p:nvSpPr>
          <p:cNvPr id="3" name="Content Placeholder 2"/>
          <p:cNvSpPr>
            <a:spLocks noGrp="1"/>
          </p:cNvSpPr>
          <p:nvPr>
            <p:ph idx="1"/>
          </p:nvPr>
        </p:nvSpPr>
        <p:spPr>
          <a:xfrm>
            <a:off x="356616" y="768096"/>
            <a:ext cx="11750040" cy="5879592"/>
          </a:xfrm>
        </p:spPr>
        <p:txBody>
          <a:bodyPr>
            <a:normAutofit/>
          </a:bodyPr>
          <a:lstStyle/>
          <a:p>
            <a:pPr marL="365760" lvl="0" indent="-256032">
              <a:lnSpc>
                <a:spcPct val="100000"/>
              </a:lnSpc>
              <a:spcBef>
                <a:spcPts val="300"/>
              </a:spcBef>
              <a:buClr>
                <a:srgbClr val="1B587C"/>
              </a:buClr>
              <a:buSzTx/>
              <a:buFont typeface="Georgia"/>
              <a:buChar char="•"/>
              <a:defRPr/>
            </a:pPr>
            <a:r>
              <a:rPr lang="en-US" dirty="0">
                <a:solidFill>
                  <a:prstClr val="black"/>
                </a:solidFill>
                <a:latin typeface="Georgia"/>
              </a:rPr>
              <a:t>Setting: </a:t>
            </a:r>
          </a:p>
          <a:p>
            <a:pPr marL="658368" lvl="1" indent="-246888">
              <a:lnSpc>
                <a:spcPct val="100000"/>
              </a:lnSpc>
              <a:spcBef>
                <a:spcPts val="300"/>
              </a:spcBef>
              <a:spcAft>
                <a:spcPts val="0"/>
              </a:spcAft>
              <a:buClr>
                <a:srgbClr val="9F2936"/>
              </a:buClr>
              <a:buSzTx/>
              <a:buFont typeface="Georgia"/>
              <a:buChar char="▫"/>
              <a:defRPr/>
            </a:pPr>
            <a:r>
              <a:rPr lang="en-US" sz="2000" dirty="0">
                <a:solidFill>
                  <a:srgbClr val="9F2936"/>
                </a:solidFill>
                <a:latin typeface="Georgia"/>
              </a:rPr>
              <a:t>Liberty Paints factory, factory hospital</a:t>
            </a:r>
          </a:p>
          <a:p>
            <a:pPr marL="365760" lvl="0" indent="-256032">
              <a:lnSpc>
                <a:spcPct val="100000"/>
              </a:lnSpc>
              <a:spcBef>
                <a:spcPts val="300"/>
              </a:spcBef>
              <a:buClr>
                <a:srgbClr val="1B587C"/>
              </a:buClr>
              <a:buSzTx/>
              <a:buFont typeface="Georgia"/>
              <a:buChar char="•"/>
              <a:defRPr/>
            </a:pPr>
            <a:r>
              <a:rPr lang="en-US" dirty="0">
                <a:solidFill>
                  <a:prstClr val="black"/>
                </a:solidFill>
                <a:latin typeface="Georgia"/>
              </a:rPr>
              <a:t>Characters introduced:</a:t>
            </a:r>
          </a:p>
          <a:p>
            <a:pPr marL="658368" lvl="1" indent="-246888">
              <a:lnSpc>
                <a:spcPct val="100000"/>
              </a:lnSpc>
              <a:spcBef>
                <a:spcPts val="300"/>
              </a:spcBef>
              <a:spcAft>
                <a:spcPts val="0"/>
              </a:spcAft>
              <a:buClr>
                <a:srgbClr val="9F2936"/>
              </a:buClr>
              <a:buSzTx/>
              <a:buFont typeface="Georgia"/>
              <a:buChar char="▫"/>
              <a:defRPr/>
            </a:pPr>
            <a:r>
              <a:rPr lang="en-US" sz="2000" dirty="0" err="1">
                <a:solidFill>
                  <a:srgbClr val="9F2936"/>
                </a:solidFill>
                <a:latin typeface="Georgia"/>
              </a:rPr>
              <a:t>Kimbro</a:t>
            </a:r>
            <a:endParaRPr lang="en-US" sz="2000" dirty="0">
              <a:solidFill>
                <a:srgbClr val="9F2936"/>
              </a:solidFill>
              <a:latin typeface="Georgia"/>
            </a:endParaRPr>
          </a:p>
          <a:p>
            <a:pPr marL="658368" lvl="1" indent="-246888">
              <a:lnSpc>
                <a:spcPct val="100000"/>
              </a:lnSpc>
              <a:spcBef>
                <a:spcPts val="300"/>
              </a:spcBef>
              <a:spcAft>
                <a:spcPts val="0"/>
              </a:spcAft>
              <a:buClr>
                <a:srgbClr val="9F2936"/>
              </a:buClr>
              <a:buSzTx/>
              <a:buFont typeface="Georgia"/>
              <a:buChar char="▫"/>
              <a:defRPr/>
            </a:pPr>
            <a:r>
              <a:rPr lang="en-US" sz="2000" dirty="0">
                <a:solidFill>
                  <a:srgbClr val="9F2936"/>
                </a:solidFill>
                <a:latin typeface="Georgia"/>
              </a:rPr>
              <a:t>Lucius Brockway</a:t>
            </a:r>
          </a:p>
          <a:p>
            <a:pPr marL="366268" lvl="0" indent="-246888">
              <a:lnSpc>
                <a:spcPct val="100000"/>
              </a:lnSpc>
              <a:spcBef>
                <a:spcPts val="300"/>
              </a:spcBef>
              <a:buClr>
                <a:srgbClr val="1B587C"/>
              </a:buClr>
              <a:buSzTx/>
              <a:buFont typeface="Georgia"/>
              <a:buChar char="▫"/>
              <a:defRPr/>
            </a:pPr>
            <a:r>
              <a:rPr lang="en-US" dirty="0">
                <a:solidFill>
                  <a:prstClr val="black"/>
                </a:solidFill>
                <a:latin typeface="Georgia"/>
              </a:rPr>
              <a:t>Dialogue &amp; diction/syntax &amp; tone:</a:t>
            </a:r>
          </a:p>
          <a:p>
            <a:pPr marL="657860" lvl="1" indent="-256032">
              <a:lnSpc>
                <a:spcPct val="100000"/>
              </a:lnSpc>
              <a:spcBef>
                <a:spcPts val="300"/>
              </a:spcBef>
              <a:spcAft>
                <a:spcPts val="0"/>
              </a:spcAft>
              <a:buClr>
                <a:srgbClr val="1B587C"/>
              </a:buClr>
              <a:buSzTx/>
              <a:buFont typeface="Georgia"/>
              <a:buChar char="•"/>
              <a:defRPr/>
            </a:pPr>
            <a:r>
              <a:rPr lang="en-US" sz="2000" dirty="0">
                <a:solidFill>
                  <a:srgbClr val="9F2936"/>
                </a:solidFill>
                <a:latin typeface="Georgia"/>
              </a:rPr>
              <a:t>Capitalization in Brockway’s words expresses anger</a:t>
            </a:r>
          </a:p>
          <a:p>
            <a:pPr marL="657860" lvl="1" indent="-256032">
              <a:lnSpc>
                <a:spcPct val="100000"/>
              </a:lnSpc>
              <a:spcBef>
                <a:spcPts val="300"/>
              </a:spcBef>
              <a:spcAft>
                <a:spcPts val="0"/>
              </a:spcAft>
              <a:buClr>
                <a:srgbClr val="1B587C"/>
              </a:buClr>
              <a:buSzTx/>
              <a:buFont typeface="Georgia"/>
              <a:buChar char="•"/>
              <a:defRPr/>
            </a:pPr>
            <a:r>
              <a:rPr lang="en-US" sz="2000" dirty="0">
                <a:solidFill>
                  <a:srgbClr val="9F2936"/>
                </a:solidFill>
                <a:latin typeface="Georgia"/>
              </a:rPr>
              <a:t>Doctors question IM (character) with capitalized signs, dehumanize him</a:t>
            </a:r>
          </a:p>
          <a:p>
            <a:pPr marL="365760" lvl="0" indent="-256032">
              <a:lnSpc>
                <a:spcPct val="100000"/>
              </a:lnSpc>
              <a:spcBef>
                <a:spcPts val="300"/>
              </a:spcBef>
              <a:buClr>
                <a:srgbClr val="1B587C"/>
              </a:buClr>
              <a:buSzTx/>
              <a:buFont typeface="Georgia"/>
              <a:buChar char="•"/>
              <a:defRPr/>
            </a:pPr>
            <a:r>
              <a:rPr lang="en-US" dirty="0" smtClean="0">
                <a:solidFill>
                  <a:prstClr val="black"/>
                </a:solidFill>
                <a:latin typeface="Georgia"/>
              </a:rPr>
              <a:t>Symbols/motifs</a:t>
            </a:r>
            <a:r>
              <a:rPr lang="en-US" dirty="0">
                <a:solidFill>
                  <a:prstClr val="black"/>
                </a:solidFill>
                <a:latin typeface="Georgia"/>
              </a:rPr>
              <a:t>:</a:t>
            </a:r>
          </a:p>
          <a:p>
            <a:pPr marL="658368" lvl="1" indent="-246888">
              <a:lnSpc>
                <a:spcPct val="100000"/>
              </a:lnSpc>
              <a:spcBef>
                <a:spcPts val="300"/>
              </a:spcBef>
              <a:spcAft>
                <a:spcPts val="0"/>
              </a:spcAft>
              <a:buClr>
                <a:srgbClr val="9F2936"/>
              </a:buClr>
              <a:buSzTx/>
              <a:buFont typeface="Georgia"/>
              <a:buChar char="▫"/>
              <a:defRPr/>
            </a:pPr>
            <a:r>
              <a:rPr lang="en-US" sz="2000" dirty="0">
                <a:solidFill>
                  <a:srgbClr val="9F2936"/>
                </a:solidFill>
                <a:latin typeface="Georgia"/>
              </a:rPr>
              <a:t>Liberty Paints factory</a:t>
            </a:r>
          </a:p>
          <a:p>
            <a:pPr marL="658368" lvl="1" indent="-246888">
              <a:lnSpc>
                <a:spcPct val="100000"/>
              </a:lnSpc>
              <a:spcBef>
                <a:spcPts val="300"/>
              </a:spcBef>
              <a:spcAft>
                <a:spcPts val="0"/>
              </a:spcAft>
              <a:buClr>
                <a:srgbClr val="9F2936"/>
              </a:buClr>
              <a:buSzTx/>
              <a:buFont typeface="Georgia"/>
              <a:buChar char="▫"/>
              <a:defRPr/>
            </a:pPr>
            <a:r>
              <a:rPr lang="en-US" sz="2000" dirty="0">
                <a:solidFill>
                  <a:srgbClr val="9F2936"/>
                </a:solidFill>
                <a:latin typeface="Georgia"/>
              </a:rPr>
              <a:t>10 drops of black paint into white paint</a:t>
            </a:r>
          </a:p>
          <a:p>
            <a:pPr marL="658368" lvl="1" indent="-246888">
              <a:lnSpc>
                <a:spcPct val="100000"/>
              </a:lnSpc>
              <a:spcBef>
                <a:spcPts val="300"/>
              </a:spcBef>
              <a:spcAft>
                <a:spcPts val="0"/>
              </a:spcAft>
              <a:buClr>
                <a:srgbClr val="9F2936"/>
              </a:buClr>
              <a:buSzTx/>
              <a:buFont typeface="Georgia"/>
              <a:buChar char="▫"/>
              <a:defRPr/>
            </a:pPr>
            <a:r>
              <a:rPr lang="en-US" sz="2000" dirty="0">
                <a:solidFill>
                  <a:srgbClr val="9F2936"/>
                </a:solidFill>
                <a:latin typeface="Georgia"/>
              </a:rPr>
              <a:t>Black and white imagery</a:t>
            </a:r>
          </a:p>
          <a:p>
            <a:pPr marL="658368" lvl="1" indent="-246888">
              <a:lnSpc>
                <a:spcPct val="100000"/>
              </a:lnSpc>
              <a:spcBef>
                <a:spcPts val="300"/>
              </a:spcBef>
              <a:spcAft>
                <a:spcPts val="0"/>
              </a:spcAft>
              <a:buClr>
                <a:srgbClr val="9F2936"/>
              </a:buClr>
              <a:buSzTx/>
              <a:buFont typeface="Georgia"/>
              <a:buChar char="▫"/>
              <a:defRPr/>
            </a:pPr>
            <a:r>
              <a:rPr lang="en-US" sz="2000" dirty="0">
                <a:solidFill>
                  <a:srgbClr val="9F2936"/>
                </a:solidFill>
                <a:latin typeface="Georgia"/>
              </a:rPr>
              <a:t>Machinery/technology </a:t>
            </a:r>
          </a:p>
          <a:p>
            <a:pPr marL="658368" lvl="1" indent="-246888">
              <a:lnSpc>
                <a:spcPct val="100000"/>
              </a:lnSpc>
              <a:spcBef>
                <a:spcPts val="300"/>
              </a:spcBef>
              <a:spcAft>
                <a:spcPts val="0"/>
              </a:spcAft>
              <a:buClr>
                <a:srgbClr val="9F2936"/>
              </a:buClr>
              <a:buSzTx/>
              <a:buFont typeface="Georgia"/>
              <a:buChar char="▫"/>
              <a:defRPr/>
            </a:pPr>
            <a:r>
              <a:rPr lang="en-US" sz="2000" dirty="0">
                <a:solidFill>
                  <a:srgbClr val="9F2936"/>
                </a:solidFill>
                <a:latin typeface="Georgia"/>
              </a:rPr>
              <a:t>Electricity </a:t>
            </a:r>
          </a:p>
          <a:p>
            <a:pPr marL="658368" lvl="1" indent="-246888">
              <a:lnSpc>
                <a:spcPct val="100000"/>
              </a:lnSpc>
              <a:spcBef>
                <a:spcPts val="300"/>
              </a:spcBef>
              <a:spcAft>
                <a:spcPts val="0"/>
              </a:spcAft>
              <a:buClr>
                <a:srgbClr val="9F2936"/>
              </a:buClr>
              <a:buSzTx/>
              <a:buFont typeface="Georgia"/>
              <a:buChar char="▫"/>
              <a:defRPr/>
            </a:pPr>
            <a:r>
              <a:rPr lang="en-US" sz="2000" dirty="0">
                <a:solidFill>
                  <a:srgbClr val="9F2936"/>
                </a:solidFill>
                <a:latin typeface="Georgia"/>
              </a:rPr>
              <a:t>Castration &amp; black and white sexuality </a:t>
            </a:r>
          </a:p>
          <a:p>
            <a:pPr marL="658368" lvl="1" indent="-246888">
              <a:lnSpc>
                <a:spcPct val="100000"/>
              </a:lnSpc>
              <a:spcBef>
                <a:spcPts val="300"/>
              </a:spcBef>
              <a:spcAft>
                <a:spcPts val="0"/>
              </a:spcAft>
              <a:buClr>
                <a:srgbClr val="9F2936"/>
              </a:buClr>
              <a:buSzTx/>
              <a:buFont typeface="Georgia"/>
              <a:buChar char="▫"/>
              <a:defRPr/>
            </a:pPr>
            <a:r>
              <a:rPr lang="en-US" sz="2000" dirty="0">
                <a:solidFill>
                  <a:srgbClr val="9F2936"/>
                </a:solidFill>
                <a:latin typeface="Georgia"/>
              </a:rPr>
              <a:t>Hallucinations </a:t>
            </a:r>
          </a:p>
          <a:p>
            <a:endParaRPr lang="en-US" dirty="0"/>
          </a:p>
        </p:txBody>
      </p:sp>
    </p:spTree>
    <p:extLst>
      <p:ext uri="{BB962C8B-B14F-4D97-AF65-F5344CB8AC3E}">
        <p14:creationId xmlns:p14="http://schemas.microsoft.com/office/powerpoint/2010/main" val="2979146895"/>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2000">
        <p15:prstTrans prst="fracture"/>
      </p:transition>
    </mc:Choice>
    <mc:Fallback>
      <p:transition xmlns:p14="http://schemas.microsoft.com/office/powerpoint/2010/mai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500"/>
                                        <p:tgtEl>
                                          <p:spTgt spid="3">
                                            <p:txEl>
                                              <p:pRg st="5" end="5"/>
                                            </p:txEl>
                                          </p:spTgt>
                                        </p:tgtEl>
                                      </p:cBhvr>
                                    </p:animEffect>
                                  </p:childTnLst>
                                </p:cTn>
                              </p:par>
                              <p:par>
                                <p:cTn id="27" presetID="10" presetClass="entr" presetSubtype="0" fill="hold"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fade">
                                      <p:cBhvr>
                                        <p:cTn id="29" dur="500"/>
                                        <p:tgtEl>
                                          <p:spTgt spid="3">
                                            <p:txEl>
                                              <p:pRg st="6" end="6"/>
                                            </p:txEl>
                                          </p:spTgt>
                                        </p:tgtEl>
                                      </p:cBhvr>
                                    </p:animEffect>
                                  </p:childTnLst>
                                </p:cTn>
                              </p:par>
                              <p:par>
                                <p:cTn id="30" presetID="10" presetClass="entr" presetSubtype="0" fill="hold" nodeType="with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fade">
                                      <p:cBhvr>
                                        <p:cTn id="32" dur="500"/>
                                        <p:tgtEl>
                                          <p:spTgt spid="3">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fade">
                                      <p:cBhvr>
                                        <p:cTn id="37" dur="500"/>
                                        <p:tgtEl>
                                          <p:spTgt spid="3">
                                            <p:txEl>
                                              <p:pRg st="8" end="8"/>
                                            </p:txEl>
                                          </p:spTgt>
                                        </p:tgtEl>
                                      </p:cBhvr>
                                    </p:animEffect>
                                  </p:childTnLst>
                                </p:cTn>
                              </p:par>
                              <p:par>
                                <p:cTn id="38" presetID="10" presetClass="entr" presetSubtype="0" fill="hold" nodeType="withEffect">
                                  <p:stCondLst>
                                    <p:cond delay="0"/>
                                  </p:stCondLst>
                                  <p:childTnLst>
                                    <p:set>
                                      <p:cBhvr>
                                        <p:cTn id="39" dur="1" fill="hold">
                                          <p:stCondLst>
                                            <p:cond delay="0"/>
                                          </p:stCondLst>
                                        </p:cTn>
                                        <p:tgtEl>
                                          <p:spTgt spid="3">
                                            <p:txEl>
                                              <p:pRg st="9" end="9"/>
                                            </p:txEl>
                                          </p:spTgt>
                                        </p:tgtEl>
                                        <p:attrNameLst>
                                          <p:attrName>style.visibility</p:attrName>
                                        </p:attrNameLst>
                                      </p:cBhvr>
                                      <p:to>
                                        <p:strVal val="visible"/>
                                      </p:to>
                                    </p:set>
                                    <p:animEffect transition="in" filter="fade">
                                      <p:cBhvr>
                                        <p:cTn id="40" dur="500"/>
                                        <p:tgtEl>
                                          <p:spTgt spid="3">
                                            <p:txEl>
                                              <p:pRg st="9" end="9"/>
                                            </p:txEl>
                                          </p:spTgt>
                                        </p:tgtEl>
                                      </p:cBhvr>
                                    </p:animEffect>
                                  </p:childTnLst>
                                </p:cTn>
                              </p:par>
                              <p:par>
                                <p:cTn id="41" presetID="10" presetClass="entr" presetSubtype="0" fill="hold" nodeType="with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animEffect transition="in" filter="fade">
                                      <p:cBhvr>
                                        <p:cTn id="43" dur="500"/>
                                        <p:tgtEl>
                                          <p:spTgt spid="3">
                                            <p:txEl>
                                              <p:pRg st="10" end="10"/>
                                            </p:txEl>
                                          </p:spTgt>
                                        </p:tgtEl>
                                      </p:cBhvr>
                                    </p:animEffect>
                                  </p:childTnLst>
                                </p:cTn>
                              </p:par>
                              <p:par>
                                <p:cTn id="44" presetID="10" presetClass="entr" presetSubtype="0" fill="hold" nodeType="withEffect">
                                  <p:stCondLst>
                                    <p:cond delay="0"/>
                                  </p:stCondLst>
                                  <p:childTnLst>
                                    <p:set>
                                      <p:cBhvr>
                                        <p:cTn id="45" dur="1" fill="hold">
                                          <p:stCondLst>
                                            <p:cond delay="0"/>
                                          </p:stCondLst>
                                        </p:cTn>
                                        <p:tgtEl>
                                          <p:spTgt spid="3">
                                            <p:txEl>
                                              <p:pRg st="11" end="11"/>
                                            </p:txEl>
                                          </p:spTgt>
                                        </p:tgtEl>
                                        <p:attrNameLst>
                                          <p:attrName>style.visibility</p:attrName>
                                        </p:attrNameLst>
                                      </p:cBhvr>
                                      <p:to>
                                        <p:strVal val="visible"/>
                                      </p:to>
                                    </p:set>
                                    <p:animEffect transition="in" filter="fade">
                                      <p:cBhvr>
                                        <p:cTn id="46" dur="500"/>
                                        <p:tgtEl>
                                          <p:spTgt spid="3">
                                            <p:txEl>
                                              <p:pRg st="11" end="11"/>
                                            </p:txEl>
                                          </p:spTgt>
                                        </p:tgtEl>
                                      </p:cBhvr>
                                    </p:animEffect>
                                  </p:childTnLst>
                                </p:cTn>
                              </p:par>
                              <p:par>
                                <p:cTn id="47" presetID="10" presetClass="entr" presetSubtype="0" fill="hold" nodeType="withEffect">
                                  <p:stCondLst>
                                    <p:cond delay="0"/>
                                  </p:stCondLst>
                                  <p:childTnLst>
                                    <p:set>
                                      <p:cBhvr>
                                        <p:cTn id="48" dur="1" fill="hold">
                                          <p:stCondLst>
                                            <p:cond delay="0"/>
                                          </p:stCondLst>
                                        </p:cTn>
                                        <p:tgtEl>
                                          <p:spTgt spid="3">
                                            <p:txEl>
                                              <p:pRg st="12" end="12"/>
                                            </p:txEl>
                                          </p:spTgt>
                                        </p:tgtEl>
                                        <p:attrNameLst>
                                          <p:attrName>style.visibility</p:attrName>
                                        </p:attrNameLst>
                                      </p:cBhvr>
                                      <p:to>
                                        <p:strVal val="visible"/>
                                      </p:to>
                                    </p:set>
                                    <p:animEffect transition="in" filter="fade">
                                      <p:cBhvr>
                                        <p:cTn id="49" dur="500"/>
                                        <p:tgtEl>
                                          <p:spTgt spid="3">
                                            <p:txEl>
                                              <p:pRg st="12" end="12"/>
                                            </p:txEl>
                                          </p:spTgt>
                                        </p:tgtEl>
                                      </p:cBhvr>
                                    </p:animEffect>
                                  </p:childTnLst>
                                </p:cTn>
                              </p:par>
                              <p:par>
                                <p:cTn id="50" presetID="10" presetClass="entr" presetSubtype="0" fill="hold" nodeType="withEffect">
                                  <p:stCondLst>
                                    <p:cond delay="0"/>
                                  </p:stCondLst>
                                  <p:childTnLst>
                                    <p:set>
                                      <p:cBhvr>
                                        <p:cTn id="51" dur="1" fill="hold">
                                          <p:stCondLst>
                                            <p:cond delay="0"/>
                                          </p:stCondLst>
                                        </p:cTn>
                                        <p:tgtEl>
                                          <p:spTgt spid="3">
                                            <p:txEl>
                                              <p:pRg st="13" end="13"/>
                                            </p:txEl>
                                          </p:spTgt>
                                        </p:tgtEl>
                                        <p:attrNameLst>
                                          <p:attrName>style.visibility</p:attrName>
                                        </p:attrNameLst>
                                      </p:cBhvr>
                                      <p:to>
                                        <p:strVal val="visible"/>
                                      </p:to>
                                    </p:set>
                                    <p:animEffect transition="in" filter="fade">
                                      <p:cBhvr>
                                        <p:cTn id="52" dur="500"/>
                                        <p:tgtEl>
                                          <p:spTgt spid="3">
                                            <p:txEl>
                                              <p:pRg st="13" end="13"/>
                                            </p:txEl>
                                          </p:spTgt>
                                        </p:tgtEl>
                                      </p:cBhvr>
                                    </p:animEffect>
                                  </p:childTnLst>
                                </p:cTn>
                              </p:par>
                              <p:par>
                                <p:cTn id="53" presetID="10" presetClass="entr" presetSubtype="0" fill="hold" nodeType="withEffect">
                                  <p:stCondLst>
                                    <p:cond delay="0"/>
                                  </p:stCondLst>
                                  <p:childTnLst>
                                    <p:set>
                                      <p:cBhvr>
                                        <p:cTn id="54" dur="1" fill="hold">
                                          <p:stCondLst>
                                            <p:cond delay="0"/>
                                          </p:stCondLst>
                                        </p:cTn>
                                        <p:tgtEl>
                                          <p:spTgt spid="3">
                                            <p:txEl>
                                              <p:pRg st="14" end="14"/>
                                            </p:txEl>
                                          </p:spTgt>
                                        </p:tgtEl>
                                        <p:attrNameLst>
                                          <p:attrName>style.visibility</p:attrName>
                                        </p:attrNameLst>
                                      </p:cBhvr>
                                      <p:to>
                                        <p:strVal val="visible"/>
                                      </p:to>
                                    </p:set>
                                    <p:animEffect transition="in" filter="fade">
                                      <p:cBhvr>
                                        <p:cTn id="55" dur="500"/>
                                        <p:tgtEl>
                                          <p:spTgt spid="3">
                                            <p:txEl>
                                              <p:pRg st="14" end="14"/>
                                            </p:txEl>
                                          </p:spTgt>
                                        </p:tgtEl>
                                      </p:cBhvr>
                                    </p:animEffect>
                                  </p:childTnLst>
                                </p:cTn>
                              </p:par>
                              <p:par>
                                <p:cTn id="56" presetID="10" presetClass="entr" presetSubtype="0" fill="hold" nodeType="withEffect">
                                  <p:stCondLst>
                                    <p:cond delay="0"/>
                                  </p:stCondLst>
                                  <p:childTnLst>
                                    <p:set>
                                      <p:cBhvr>
                                        <p:cTn id="57" dur="1" fill="hold">
                                          <p:stCondLst>
                                            <p:cond delay="0"/>
                                          </p:stCondLst>
                                        </p:cTn>
                                        <p:tgtEl>
                                          <p:spTgt spid="3">
                                            <p:txEl>
                                              <p:pRg st="15" end="15"/>
                                            </p:txEl>
                                          </p:spTgt>
                                        </p:tgtEl>
                                        <p:attrNameLst>
                                          <p:attrName>style.visibility</p:attrName>
                                        </p:attrNameLst>
                                      </p:cBhvr>
                                      <p:to>
                                        <p:strVal val="visible"/>
                                      </p:to>
                                    </p:set>
                                    <p:animEffect transition="in" filter="fade">
                                      <p:cBhvr>
                                        <p:cTn id="58" dur="500"/>
                                        <p:tgtEl>
                                          <p:spTgt spid="3">
                                            <p:txEl>
                                              <p:pRg st="15" end="1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6304" y="91440"/>
            <a:ext cx="12045696" cy="832104"/>
          </a:xfrm>
        </p:spPr>
        <p:txBody>
          <a:bodyPr>
            <a:normAutofit/>
          </a:bodyPr>
          <a:lstStyle/>
          <a:p>
            <a:pPr algn="ctr"/>
            <a:r>
              <a:rPr lang="en-US" altLang="en-US" sz="3200" dirty="0"/>
              <a:t>Chapters 10-11: Liberty Paints part 2</a:t>
            </a:r>
            <a:endParaRPr lang="en-US" sz="3200" dirty="0"/>
          </a:p>
        </p:txBody>
      </p:sp>
      <p:sp>
        <p:nvSpPr>
          <p:cNvPr id="3" name="Content Placeholder 2"/>
          <p:cNvSpPr>
            <a:spLocks noGrp="1"/>
          </p:cNvSpPr>
          <p:nvPr>
            <p:ph idx="1"/>
          </p:nvPr>
        </p:nvSpPr>
        <p:spPr>
          <a:xfrm>
            <a:off x="210312" y="923544"/>
            <a:ext cx="11658600" cy="5760720"/>
          </a:xfrm>
        </p:spPr>
        <p:txBody>
          <a:bodyPr>
            <a:normAutofit fontScale="92500" lnSpcReduction="20000"/>
          </a:bodyPr>
          <a:lstStyle/>
          <a:p>
            <a:pPr marL="365760" lvl="0" indent="-256032">
              <a:lnSpc>
                <a:spcPct val="100000"/>
              </a:lnSpc>
              <a:spcBef>
                <a:spcPts val="300"/>
              </a:spcBef>
              <a:buClr>
                <a:srgbClr val="1B587C"/>
              </a:buClr>
              <a:buSzTx/>
              <a:buFont typeface="Georgia"/>
              <a:buChar char="•"/>
              <a:defRPr/>
            </a:pPr>
            <a:r>
              <a:rPr lang="en-US" sz="2400" dirty="0">
                <a:solidFill>
                  <a:prstClr val="black"/>
                </a:solidFill>
                <a:latin typeface="Georgia"/>
              </a:rPr>
              <a:t>Imagery :</a:t>
            </a:r>
          </a:p>
          <a:p>
            <a:pPr marL="658368" lvl="1" indent="-246888">
              <a:lnSpc>
                <a:spcPct val="100000"/>
              </a:lnSpc>
              <a:spcBef>
                <a:spcPts val="300"/>
              </a:spcBef>
              <a:spcAft>
                <a:spcPts val="0"/>
              </a:spcAft>
              <a:buClr>
                <a:srgbClr val="9F2936"/>
              </a:buClr>
              <a:buSzTx/>
              <a:buFont typeface="Georgia"/>
              <a:buChar char="▫"/>
              <a:defRPr/>
            </a:pPr>
            <a:r>
              <a:rPr lang="en-US" sz="2200" dirty="0">
                <a:solidFill>
                  <a:srgbClr val="9F2936"/>
                </a:solidFill>
                <a:latin typeface="Georgia"/>
              </a:rPr>
              <a:t>IM (character) goes through “rebirth” at the hospital, images of birthing mothers &amp; becoming a new </a:t>
            </a:r>
            <a:r>
              <a:rPr lang="en-US" sz="2200" dirty="0" smtClean="0">
                <a:solidFill>
                  <a:srgbClr val="9F2936"/>
                </a:solidFill>
                <a:latin typeface="Georgia"/>
              </a:rPr>
              <a:t>person</a:t>
            </a:r>
          </a:p>
          <a:p>
            <a:pPr marL="411480" lvl="1" indent="0">
              <a:lnSpc>
                <a:spcPct val="100000"/>
              </a:lnSpc>
              <a:spcBef>
                <a:spcPts val="300"/>
              </a:spcBef>
              <a:spcAft>
                <a:spcPts val="0"/>
              </a:spcAft>
              <a:buClr>
                <a:srgbClr val="9F2936"/>
              </a:buClr>
              <a:buSzTx/>
              <a:buNone/>
              <a:defRPr/>
            </a:pPr>
            <a:endParaRPr lang="en-US" sz="2200" dirty="0" smtClean="0">
              <a:solidFill>
                <a:srgbClr val="9F2936"/>
              </a:solidFill>
              <a:latin typeface="Georgia"/>
            </a:endParaRPr>
          </a:p>
          <a:p>
            <a:pPr marL="365760" lvl="0" indent="-256032">
              <a:lnSpc>
                <a:spcPct val="100000"/>
              </a:lnSpc>
              <a:spcBef>
                <a:spcPts val="300"/>
              </a:spcBef>
              <a:buClr>
                <a:srgbClr val="1B587C"/>
              </a:buClr>
              <a:buSzTx/>
              <a:buFont typeface="Georgia"/>
              <a:buChar char="•"/>
              <a:defRPr/>
            </a:pPr>
            <a:r>
              <a:rPr lang="en-US" sz="2200" dirty="0">
                <a:solidFill>
                  <a:prstClr val="black"/>
                </a:solidFill>
                <a:latin typeface="Georgia"/>
              </a:rPr>
              <a:t>Allusions:</a:t>
            </a:r>
          </a:p>
          <a:p>
            <a:pPr marL="658368" lvl="1" indent="-246888">
              <a:lnSpc>
                <a:spcPct val="100000"/>
              </a:lnSpc>
              <a:spcBef>
                <a:spcPts val="300"/>
              </a:spcBef>
              <a:spcAft>
                <a:spcPts val="0"/>
              </a:spcAft>
              <a:buClr>
                <a:srgbClr val="9F2936"/>
              </a:buClr>
              <a:buSzTx/>
              <a:buFont typeface="Georgia"/>
              <a:buChar char="▫"/>
              <a:defRPr/>
            </a:pPr>
            <a:r>
              <a:rPr lang="en-US" sz="2200" dirty="0">
                <a:solidFill>
                  <a:srgbClr val="9F2936"/>
                </a:solidFill>
                <a:latin typeface="Georgia"/>
              </a:rPr>
              <a:t>Labor unions</a:t>
            </a:r>
          </a:p>
          <a:p>
            <a:pPr marL="658368" lvl="1" indent="-246888">
              <a:lnSpc>
                <a:spcPct val="100000"/>
              </a:lnSpc>
              <a:spcBef>
                <a:spcPts val="300"/>
              </a:spcBef>
              <a:spcAft>
                <a:spcPts val="0"/>
              </a:spcAft>
              <a:buClr>
                <a:srgbClr val="9F2936"/>
              </a:buClr>
              <a:buSzTx/>
              <a:buFont typeface="Georgia"/>
              <a:buChar char="▫"/>
              <a:defRPr/>
            </a:pPr>
            <a:r>
              <a:rPr lang="en-US" sz="2200" dirty="0">
                <a:solidFill>
                  <a:srgbClr val="9F2936"/>
                </a:solidFill>
                <a:latin typeface="Georgia"/>
              </a:rPr>
              <a:t>Electroshock therapy</a:t>
            </a:r>
          </a:p>
          <a:p>
            <a:pPr marL="658368" lvl="1" indent="-246888">
              <a:lnSpc>
                <a:spcPct val="100000"/>
              </a:lnSpc>
              <a:spcBef>
                <a:spcPts val="300"/>
              </a:spcBef>
              <a:spcAft>
                <a:spcPts val="0"/>
              </a:spcAft>
              <a:buClr>
                <a:srgbClr val="9F2936"/>
              </a:buClr>
              <a:buSzTx/>
              <a:buFont typeface="Georgia"/>
              <a:buChar char="▫"/>
              <a:defRPr/>
            </a:pPr>
            <a:r>
              <a:rPr lang="en-US" sz="2200" dirty="0">
                <a:solidFill>
                  <a:srgbClr val="9F2936"/>
                </a:solidFill>
                <a:latin typeface="Georgia"/>
              </a:rPr>
              <a:t>Brer Rabbit</a:t>
            </a:r>
          </a:p>
          <a:p>
            <a:pPr marL="411480" lvl="1" indent="0">
              <a:lnSpc>
                <a:spcPct val="100000"/>
              </a:lnSpc>
              <a:spcBef>
                <a:spcPts val="300"/>
              </a:spcBef>
              <a:spcAft>
                <a:spcPts val="0"/>
              </a:spcAft>
              <a:buClr>
                <a:srgbClr val="9F2936"/>
              </a:buClr>
              <a:buSzTx/>
              <a:buNone/>
              <a:defRPr/>
            </a:pPr>
            <a:endParaRPr lang="en-US" sz="2200" dirty="0">
              <a:solidFill>
                <a:srgbClr val="9F2936"/>
              </a:solidFill>
              <a:latin typeface="Georgia"/>
            </a:endParaRPr>
          </a:p>
          <a:p>
            <a:pPr marL="365760" lvl="0" indent="-256032">
              <a:lnSpc>
                <a:spcPct val="100000"/>
              </a:lnSpc>
              <a:spcBef>
                <a:spcPts val="300"/>
              </a:spcBef>
              <a:buClr>
                <a:srgbClr val="1B587C"/>
              </a:buClr>
              <a:buSzTx/>
              <a:buFont typeface="Georgia"/>
              <a:buChar char="•"/>
              <a:defRPr/>
            </a:pPr>
            <a:r>
              <a:rPr lang="en-US" sz="2400" dirty="0">
                <a:solidFill>
                  <a:prstClr val="black"/>
                </a:solidFill>
                <a:latin typeface="Georgia"/>
              </a:rPr>
              <a:t>Irony </a:t>
            </a:r>
          </a:p>
          <a:p>
            <a:pPr marL="658368" lvl="1" indent="-246888">
              <a:lnSpc>
                <a:spcPct val="100000"/>
              </a:lnSpc>
              <a:spcBef>
                <a:spcPts val="300"/>
              </a:spcBef>
              <a:spcAft>
                <a:spcPts val="0"/>
              </a:spcAft>
              <a:buClr>
                <a:srgbClr val="9F2936"/>
              </a:buClr>
              <a:buSzTx/>
              <a:buFont typeface="Georgia"/>
              <a:buChar char="▫"/>
              <a:defRPr/>
            </a:pPr>
            <a:r>
              <a:rPr lang="en-US" sz="2200" dirty="0">
                <a:solidFill>
                  <a:srgbClr val="9F2936"/>
                </a:solidFill>
                <a:latin typeface="Georgia"/>
              </a:rPr>
              <a:t>Situational: black paint is needed to make white paint whiter</a:t>
            </a:r>
          </a:p>
          <a:p>
            <a:pPr marL="658368" lvl="1" indent="-246888">
              <a:lnSpc>
                <a:spcPct val="100000"/>
              </a:lnSpc>
              <a:spcBef>
                <a:spcPts val="300"/>
              </a:spcBef>
              <a:spcAft>
                <a:spcPts val="0"/>
              </a:spcAft>
              <a:buClr>
                <a:srgbClr val="9F2936"/>
              </a:buClr>
              <a:buSzTx/>
              <a:buFont typeface="Georgia"/>
              <a:buChar char="▫"/>
              <a:defRPr/>
            </a:pPr>
            <a:r>
              <a:rPr lang="en-US" sz="2200" dirty="0">
                <a:solidFill>
                  <a:srgbClr val="9F2936"/>
                </a:solidFill>
                <a:latin typeface="Georgia"/>
              </a:rPr>
              <a:t>Situational: after IM (character) adds the correct black paint to the white paint, he can still see the gray tinge even though </a:t>
            </a:r>
            <a:r>
              <a:rPr lang="en-US" sz="2200" dirty="0" err="1">
                <a:solidFill>
                  <a:srgbClr val="9F2936"/>
                </a:solidFill>
                <a:latin typeface="Georgia"/>
              </a:rPr>
              <a:t>Kimbro</a:t>
            </a:r>
            <a:r>
              <a:rPr lang="en-US" sz="2200" dirty="0">
                <a:solidFill>
                  <a:srgbClr val="9F2936"/>
                </a:solidFill>
                <a:latin typeface="Georgia"/>
              </a:rPr>
              <a:t> can’t</a:t>
            </a:r>
          </a:p>
          <a:p>
            <a:pPr marL="658368" lvl="1" indent="-246888">
              <a:lnSpc>
                <a:spcPct val="100000"/>
              </a:lnSpc>
              <a:spcBef>
                <a:spcPts val="300"/>
              </a:spcBef>
              <a:spcAft>
                <a:spcPts val="0"/>
              </a:spcAft>
              <a:buClr>
                <a:srgbClr val="9F2936"/>
              </a:buClr>
              <a:buSzTx/>
              <a:buFont typeface="Georgia"/>
              <a:buChar char="▫"/>
              <a:defRPr/>
            </a:pPr>
            <a:r>
              <a:rPr lang="en-US" sz="2200" dirty="0">
                <a:solidFill>
                  <a:srgbClr val="9F2936"/>
                </a:solidFill>
                <a:latin typeface="Georgia"/>
              </a:rPr>
              <a:t>Situational: the one behind the success of the white paint is an  uneducated, poorly paid old black </a:t>
            </a:r>
            <a:r>
              <a:rPr lang="en-US" sz="2200" dirty="0" smtClean="0">
                <a:solidFill>
                  <a:srgbClr val="9F2936"/>
                </a:solidFill>
                <a:latin typeface="Georgia"/>
              </a:rPr>
              <a:t>man</a:t>
            </a:r>
          </a:p>
          <a:p>
            <a:pPr marL="658368" lvl="1" indent="-246888">
              <a:lnSpc>
                <a:spcPct val="100000"/>
              </a:lnSpc>
              <a:spcBef>
                <a:spcPts val="300"/>
              </a:spcBef>
              <a:spcAft>
                <a:spcPts val="0"/>
              </a:spcAft>
              <a:buClr>
                <a:srgbClr val="9F2936"/>
              </a:buClr>
              <a:buSzTx/>
              <a:buFont typeface="Georgia"/>
              <a:buChar char="▫"/>
              <a:defRPr/>
            </a:pPr>
            <a:endParaRPr lang="en-US" sz="2200" dirty="0">
              <a:solidFill>
                <a:srgbClr val="9F2936"/>
              </a:solidFill>
              <a:latin typeface="Georgia"/>
            </a:endParaRPr>
          </a:p>
          <a:p>
            <a:pPr marL="365760" lvl="0" indent="-256032">
              <a:lnSpc>
                <a:spcPct val="100000"/>
              </a:lnSpc>
              <a:spcBef>
                <a:spcPts val="300"/>
              </a:spcBef>
              <a:buClr>
                <a:srgbClr val="1B587C"/>
              </a:buClr>
              <a:buSzTx/>
              <a:buFont typeface="Georgia"/>
              <a:buChar char="•"/>
              <a:defRPr/>
            </a:pPr>
            <a:r>
              <a:rPr lang="en-US" sz="2400" dirty="0">
                <a:solidFill>
                  <a:prstClr val="black"/>
                </a:solidFill>
                <a:latin typeface="Georgia"/>
              </a:rPr>
              <a:t>Epiphany:</a:t>
            </a:r>
          </a:p>
          <a:p>
            <a:pPr marL="657860" lvl="1" indent="-256032">
              <a:lnSpc>
                <a:spcPct val="100000"/>
              </a:lnSpc>
              <a:spcBef>
                <a:spcPts val="300"/>
              </a:spcBef>
              <a:spcAft>
                <a:spcPts val="0"/>
              </a:spcAft>
              <a:buClr>
                <a:srgbClr val="1B587C"/>
              </a:buClr>
              <a:buSzTx/>
              <a:buFont typeface="Georgia"/>
              <a:buChar char="•"/>
              <a:defRPr/>
            </a:pPr>
            <a:r>
              <a:rPr lang="en-US" sz="2200" dirty="0">
                <a:solidFill>
                  <a:srgbClr val="9F2936"/>
                </a:solidFill>
                <a:latin typeface="Georgia"/>
              </a:rPr>
              <a:t>IM (character) is forced to acknowledge his past and heritage</a:t>
            </a:r>
          </a:p>
          <a:p>
            <a:pPr marL="657860" lvl="1" indent="-256032">
              <a:lnSpc>
                <a:spcPct val="100000"/>
              </a:lnSpc>
              <a:spcBef>
                <a:spcPts val="300"/>
              </a:spcBef>
              <a:spcAft>
                <a:spcPts val="0"/>
              </a:spcAft>
              <a:buClr>
                <a:srgbClr val="1B587C"/>
              </a:buClr>
              <a:buSzTx/>
              <a:buFont typeface="Georgia"/>
              <a:buChar char="•"/>
              <a:defRPr/>
            </a:pPr>
            <a:r>
              <a:rPr lang="en-US" sz="2200" dirty="0">
                <a:solidFill>
                  <a:srgbClr val="9F2936"/>
                </a:solidFill>
                <a:latin typeface="Georgia"/>
              </a:rPr>
              <a:t>IM loses his job at Liberty Paints, thereby losing his last connection with the college, becomes a new person</a:t>
            </a:r>
          </a:p>
          <a:p>
            <a:pPr marL="0" indent="0">
              <a:buNone/>
            </a:pPr>
            <a:endParaRPr lang="en-US" dirty="0"/>
          </a:p>
        </p:txBody>
      </p:sp>
    </p:spTree>
    <p:extLst>
      <p:ext uri="{BB962C8B-B14F-4D97-AF65-F5344CB8AC3E}">
        <p14:creationId xmlns:p14="http://schemas.microsoft.com/office/powerpoint/2010/main" val="486861161"/>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2000">
        <p15:prstTrans prst="fracture"/>
      </p:transition>
    </mc:Choice>
    <mc:Fallback>
      <p:transition xmlns:p14="http://schemas.microsoft.com/office/powerpoint/2010/mai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500"/>
                                        <p:tgtEl>
                                          <p:spTgt spid="3">
                                            <p:txEl>
                                              <p:pRg st="4" end="4"/>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500"/>
                                        <p:tgtEl>
                                          <p:spTgt spid="3">
                                            <p:txEl>
                                              <p:pRg st="5" end="5"/>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fade">
                                      <p:cBhvr>
                                        <p:cTn id="24" dur="500"/>
                                        <p:tgtEl>
                                          <p:spTgt spid="3">
                                            <p:txEl>
                                              <p:pRg st="6" end="6"/>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animEffect transition="in" filter="fade">
                                      <p:cBhvr>
                                        <p:cTn id="29" dur="500"/>
                                        <p:tgtEl>
                                          <p:spTgt spid="3">
                                            <p:txEl>
                                              <p:pRg st="8" end="8"/>
                                            </p:txEl>
                                          </p:spTgt>
                                        </p:tgtEl>
                                      </p:cBhvr>
                                    </p:animEffect>
                                  </p:childTnLst>
                                </p:cTn>
                              </p:par>
                              <p:par>
                                <p:cTn id="30" presetID="10" presetClass="entr" presetSubtype="0" fill="hold" nodeType="withEffect">
                                  <p:stCondLst>
                                    <p:cond delay="0"/>
                                  </p:stCondLst>
                                  <p:childTnLst>
                                    <p:set>
                                      <p:cBhvr>
                                        <p:cTn id="31" dur="1" fill="hold">
                                          <p:stCondLst>
                                            <p:cond delay="0"/>
                                          </p:stCondLst>
                                        </p:cTn>
                                        <p:tgtEl>
                                          <p:spTgt spid="3">
                                            <p:txEl>
                                              <p:pRg st="9" end="9"/>
                                            </p:txEl>
                                          </p:spTgt>
                                        </p:tgtEl>
                                        <p:attrNameLst>
                                          <p:attrName>style.visibility</p:attrName>
                                        </p:attrNameLst>
                                      </p:cBhvr>
                                      <p:to>
                                        <p:strVal val="visible"/>
                                      </p:to>
                                    </p:set>
                                    <p:animEffect transition="in" filter="fade">
                                      <p:cBhvr>
                                        <p:cTn id="32" dur="500"/>
                                        <p:tgtEl>
                                          <p:spTgt spid="3">
                                            <p:txEl>
                                              <p:pRg st="9" end="9"/>
                                            </p:txEl>
                                          </p:spTgt>
                                        </p:tgtEl>
                                      </p:cBhvr>
                                    </p:animEffect>
                                  </p:childTnLst>
                                </p:cTn>
                              </p:par>
                              <p:par>
                                <p:cTn id="33" presetID="10" presetClass="entr" presetSubtype="0" fill="hold" nodeType="with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animEffect transition="in" filter="fade">
                                      <p:cBhvr>
                                        <p:cTn id="35" dur="500"/>
                                        <p:tgtEl>
                                          <p:spTgt spid="3">
                                            <p:txEl>
                                              <p:pRg st="10" end="10"/>
                                            </p:txEl>
                                          </p:spTgt>
                                        </p:tgtEl>
                                      </p:cBhvr>
                                    </p:animEffect>
                                  </p:childTnLst>
                                </p:cTn>
                              </p:par>
                              <p:par>
                                <p:cTn id="36" presetID="10" presetClass="entr" presetSubtype="0" fill="hold" nodeType="withEffect">
                                  <p:stCondLst>
                                    <p:cond delay="0"/>
                                  </p:stCondLst>
                                  <p:childTnLst>
                                    <p:set>
                                      <p:cBhvr>
                                        <p:cTn id="37" dur="1" fill="hold">
                                          <p:stCondLst>
                                            <p:cond delay="0"/>
                                          </p:stCondLst>
                                        </p:cTn>
                                        <p:tgtEl>
                                          <p:spTgt spid="3">
                                            <p:txEl>
                                              <p:pRg st="11" end="11"/>
                                            </p:txEl>
                                          </p:spTgt>
                                        </p:tgtEl>
                                        <p:attrNameLst>
                                          <p:attrName>style.visibility</p:attrName>
                                        </p:attrNameLst>
                                      </p:cBhvr>
                                      <p:to>
                                        <p:strVal val="visible"/>
                                      </p:to>
                                    </p:set>
                                    <p:animEffect transition="in" filter="fade">
                                      <p:cBhvr>
                                        <p:cTn id="38" dur="500"/>
                                        <p:tgtEl>
                                          <p:spTgt spid="3">
                                            <p:txEl>
                                              <p:pRg st="11" end="11"/>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nodeType="clickEffect">
                                  <p:stCondLst>
                                    <p:cond delay="0"/>
                                  </p:stCondLst>
                                  <p:childTnLst>
                                    <p:set>
                                      <p:cBhvr>
                                        <p:cTn id="42" dur="1" fill="hold">
                                          <p:stCondLst>
                                            <p:cond delay="0"/>
                                          </p:stCondLst>
                                        </p:cTn>
                                        <p:tgtEl>
                                          <p:spTgt spid="3">
                                            <p:txEl>
                                              <p:pRg st="13" end="13"/>
                                            </p:txEl>
                                          </p:spTgt>
                                        </p:tgtEl>
                                        <p:attrNameLst>
                                          <p:attrName>style.visibility</p:attrName>
                                        </p:attrNameLst>
                                      </p:cBhvr>
                                      <p:to>
                                        <p:strVal val="visible"/>
                                      </p:to>
                                    </p:set>
                                    <p:animEffect transition="in" filter="fade">
                                      <p:cBhvr>
                                        <p:cTn id="43" dur="500"/>
                                        <p:tgtEl>
                                          <p:spTgt spid="3">
                                            <p:txEl>
                                              <p:pRg st="13" end="13"/>
                                            </p:txEl>
                                          </p:spTgt>
                                        </p:tgtEl>
                                      </p:cBhvr>
                                    </p:animEffect>
                                  </p:childTnLst>
                                </p:cTn>
                              </p:par>
                              <p:par>
                                <p:cTn id="44" presetID="10" presetClass="entr" presetSubtype="0" fill="hold" nodeType="withEffect">
                                  <p:stCondLst>
                                    <p:cond delay="0"/>
                                  </p:stCondLst>
                                  <p:childTnLst>
                                    <p:set>
                                      <p:cBhvr>
                                        <p:cTn id="45" dur="1" fill="hold">
                                          <p:stCondLst>
                                            <p:cond delay="0"/>
                                          </p:stCondLst>
                                        </p:cTn>
                                        <p:tgtEl>
                                          <p:spTgt spid="3">
                                            <p:txEl>
                                              <p:pRg st="14" end="14"/>
                                            </p:txEl>
                                          </p:spTgt>
                                        </p:tgtEl>
                                        <p:attrNameLst>
                                          <p:attrName>style.visibility</p:attrName>
                                        </p:attrNameLst>
                                      </p:cBhvr>
                                      <p:to>
                                        <p:strVal val="visible"/>
                                      </p:to>
                                    </p:set>
                                    <p:animEffect transition="in" filter="fade">
                                      <p:cBhvr>
                                        <p:cTn id="46" dur="500"/>
                                        <p:tgtEl>
                                          <p:spTgt spid="3">
                                            <p:txEl>
                                              <p:pRg st="14" end="14"/>
                                            </p:txEl>
                                          </p:spTgt>
                                        </p:tgtEl>
                                      </p:cBhvr>
                                    </p:animEffect>
                                  </p:childTnLst>
                                </p:cTn>
                              </p:par>
                              <p:par>
                                <p:cTn id="47" presetID="10" presetClass="entr" presetSubtype="0" fill="hold" nodeType="withEffect">
                                  <p:stCondLst>
                                    <p:cond delay="0"/>
                                  </p:stCondLst>
                                  <p:childTnLst>
                                    <p:set>
                                      <p:cBhvr>
                                        <p:cTn id="48" dur="1" fill="hold">
                                          <p:stCondLst>
                                            <p:cond delay="0"/>
                                          </p:stCondLst>
                                        </p:cTn>
                                        <p:tgtEl>
                                          <p:spTgt spid="3">
                                            <p:txEl>
                                              <p:pRg st="15" end="15"/>
                                            </p:txEl>
                                          </p:spTgt>
                                        </p:tgtEl>
                                        <p:attrNameLst>
                                          <p:attrName>style.visibility</p:attrName>
                                        </p:attrNameLst>
                                      </p:cBhvr>
                                      <p:to>
                                        <p:strVal val="visible"/>
                                      </p:to>
                                    </p:set>
                                    <p:animEffect transition="in" filter="fade">
                                      <p:cBhvr>
                                        <p:cTn id="49" dur="500"/>
                                        <p:tgtEl>
                                          <p:spTgt spid="3">
                                            <p:txEl>
                                              <p:pRg st="15" end="1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8790" y="128016"/>
            <a:ext cx="11807984" cy="685800"/>
          </a:xfrm>
        </p:spPr>
        <p:txBody>
          <a:bodyPr>
            <a:noAutofit/>
          </a:bodyPr>
          <a:lstStyle/>
          <a:p>
            <a:pPr algn="ctr"/>
            <a:r>
              <a:rPr lang="en-US" sz="4000" dirty="0" smtClean="0"/>
              <a:t>Background information on the author</a:t>
            </a:r>
            <a:endParaRPr lang="en-US" sz="4000" dirty="0"/>
          </a:p>
        </p:txBody>
      </p:sp>
      <p:sp>
        <p:nvSpPr>
          <p:cNvPr id="3" name="Content Placeholder 2"/>
          <p:cNvSpPr>
            <a:spLocks noGrp="1"/>
          </p:cNvSpPr>
          <p:nvPr>
            <p:ph idx="1"/>
          </p:nvPr>
        </p:nvSpPr>
        <p:spPr>
          <a:xfrm>
            <a:off x="164592" y="987552"/>
            <a:ext cx="12027408" cy="5756148"/>
          </a:xfrm>
        </p:spPr>
        <p:txBody>
          <a:bodyPr/>
          <a:lstStyle/>
          <a:p>
            <a:r>
              <a:rPr lang="en-US" dirty="0"/>
              <a:t>Ralph Waldo Ellison was born on March 1, 1914, in </a:t>
            </a:r>
            <a:r>
              <a:rPr lang="en-US" dirty="0" smtClean="0"/>
              <a:t>Oklahoma </a:t>
            </a:r>
            <a:r>
              <a:rPr lang="en-US" dirty="0"/>
              <a:t>City, </a:t>
            </a:r>
            <a:r>
              <a:rPr lang="en-US" dirty="0" smtClean="0"/>
              <a:t>Oklahoma</a:t>
            </a:r>
          </a:p>
          <a:p>
            <a:r>
              <a:rPr lang="en-US" dirty="0" smtClean="0"/>
              <a:t>He was named after the author Ralph Waldo Emerson </a:t>
            </a:r>
          </a:p>
          <a:p>
            <a:r>
              <a:rPr lang="en-US" dirty="0" smtClean="0"/>
              <a:t>His father was a coal deliverer and died in a work related accident when he was three years old</a:t>
            </a:r>
          </a:p>
          <a:p>
            <a:r>
              <a:rPr lang="en-US" dirty="0" smtClean="0"/>
              <a:t>He attended Tuskegee Institute in Alabama in 1933 on a scholarship</a:t>
            </a:r>
          </a:p>
          <a:p>
            <a:r>
              <a:rPr lang="en-US" dirty="0" smtClean="0"/>
              <a:t>When he first attended the school he was going to become a music composer</a:t>
            </a:r>
          </a:p>
          <a:p>
            <a:r>
              <a:rPr lang="en-US" dirty="0" smtClean="0"/>
              <a:t>In 1936 he left in his junior year and went to New York and he meet the author Richard Wright who became his mentor</a:t>
            </a:r>
          </a:p>
          <a:p>
            <a:r>
              <a:rPr lang="en-US" dirty="0" smtClean="0"/>
              <a:t>During WW II he worked as a cook in the Merchant Marines </a:t>
            </a:r>
          </a:p>
          <a:p>
            <a:r>
              <a:rPr lang="en-US" dirty="0" smtClean="0"/>
              <a:t>He began working on his masterpiece </a:t>
            </a:r>
            <a:r>
              <a:rPr lang="en-US" i="1" dirty="0" smtClean="0"/>
              <a:t>Invisible Man </a:t>
            </a:r>
            <a:r>
              <a:rPr lang="en-US" dirty="0" smtClean="0"/>
              <a:t>when WW II ended </a:t>
            </a:r>
          </a:p>
          <a:p>
            <a:r>
              <a:rPr lang="en-US" i="1" dirty="0" smtClean="0"/>
              <a:t>Invisible Man </a:t>
            </a:r>
            <a:r>
              <a:rPr lang="en-US" dirty="0" smtClean="0"/>
              <a:t>was published in 1952 and won the National Book Award in 1953</a:t>
            </a:r>
          </a:p>
          <a:p>
            <a:r>
              <a:rPr lang="en-US" dirty="0" smtClean="0"/>
              <a:t>He was awarded the Presidential Award of Freedom in 1969</a:t>
            </a:r>
          </a:p>
          <a:p>
            <a:r>
              <a:rPr lang="en-US" dirty="0" smtClean="0"/>
              <a:t>He was a professor at New York University  from 1970 – 1979</a:t>
            </a:r>
          </a:p>
          <a:p>
            <a:r>
              <a:rPr lang="en-US" dirty="0" smtClean="0"/>
              <a:t>Ralph Ellison died in 1994 of pancreatic cancer</a:t>
            </a:r>
          </a:p>
          <a:p>
            <a:endParaRPr lang="en-US" dirty="0" smtClean="0"/>
          </a:p>
          <a:p>
            <a:endParaRPr lang="en-US" i="1" dirty="0" smtClean="0"/>
          </a:p>
          <a:p>
            <a:endParaRPr lang="en-US" dirty="0"/>
          </a:p>
        </p:txBody>
      </p:sp>
      <p:pic>
        <p:nvPicPr>
          <p:cNvPr id="4" name="Picture 3"/>
          <p:cNvPicPr>
            <a:picLocks noChangeAspect="1"/>
          </p:cNvPicPr>
          <p:nvPr/>
        </p:nvPicPr>
        <p:blipFill>
          <a:blip r:embed="rId2"/>
          <a:stretch>
            <a:fillRect/>
          </a:stretch>
        </p:blipFill>
        <p:spPr>
          <a:xfrm>
            <a:off x="9592056" y="3621024"/>
            <a:ext cx="2313432" cy="3122676"/>
          </a:xfrm>
          <a:prstGeom prst="rect">
            <a:avLst/>
          </a:prstGeom>
        </p:spPr>
      </p:pic>
    </p:spTree>
    <p:extLst>
      <p:ext uri="{BB962C8B-B14F-4D97-AF65-F5344CB8AC3E}">
        <p14:creationId xmlns:p14="http://schemas.microsoft.com/office/powerpoint/2010/main" val="2257618407"/>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2000">
        <p15:prstTrans prst="crush"/>
      </p:transition>
    </mc:Choice>
    <mc:Fallback>
      <p:transition xmlns:p14="http://schemas.microsoft.com/office/powerpoint/2010/mai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3">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 calcmode="lin" valueType="num">
                                      <p:cBhvr>
                                        <p:cTn id="56"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7"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58" dur="500"/>
                                        <p:tgtEl>
                                          <p:spTgt spid="3">
                                            <p:txEl>
                                              <p:pRg st="7" end="7"/>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grpId="0"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 calcmode="lin" valueType="num">
                                      <p:cBhvr>
                                        <p:cTn id="63"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64"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65" dur="500"/>
                                        <p:tgtEl>
                                          <p:spTgt spid="3">
                                            <p:txEl>
                                              <p:pRg st="8" end="8"/>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53" presetClass="entr" presetSubtype="16" fill="hold" grpId="0" nodeType="clickEffect">
                                  <p:stCondLst>
                                    <p:cond delay="0"/>
                                  </p:stCondLst>
                                  <p:childTnLst>
                                    <p:set>
                                      <p:cBhvr>
                                        <p:cTn id="69" dur="1" fill="hold">
                                          <p:stCondLst>
                                            <p:cond delay="0"/>
                                          </p:stCondLst>
                                        </p:cTn>
                                        <p:tgtEl>
                                          <p:spTgt spid="3">
                                            <p:txEl>
                                              <p:pRg st="9" end="9"/>
                                            </p:txEl>
                                          </p:spTgt>
                                        </p:tgtEl>
                                        <p:attrNameLst>
                                          <p:attrName>style.visibility</p:attrName>
                                        </p:attrNameLst>
                                      </p:cBhvr>
                                      <p:to>
                                        <p:strVal val="visible"/>
                                      </p:to>
                                    </p:set>
                                    <p:anim calcmode="lin" valueType="num">
                                      <p:cBhvr>
                                        <p:cTn id="70" dur="500" fill="hold"/>
                                        <p:tgtEl>
                                          <p:spTgt spid="3">
                                            <p:txEl>
                                              <p:pRg st="9" end="9"/>
                                            </p:txEl>
                                          </p:spTgt>
                                        </p:tgtEl>
                                        <p:attrNameLst>
                                          <p:attrName>ppt_w</p:attrName>
                                        </p:attrNameLst>
                                      </p:cBhvr>
                                      <p:tavLst>
                                        <p:tav tm="0">
                                          <p:val>
                                            <p:fltVal val="0"/>
                                          </p:val>
                                        </p:tav>
                                        <p:tav tm="100000">
                                          <p:val>
                                            <p:strVal val="#ppt_w"/>
                                          </p:val>
                                        </p:tav>
                                      </p:tavLst>
                                    </p:anim>
                                    <p:anim calcmode="lin" valueType="num">
                                      <p:cBhvr>
                                        <p:cTn id="71" dur="500" fill="hold"/>
                                        <p:tgtEl>
                                          <p:spTgt spid="3">
                                            <p:txEl>
                                              <p:pRg st="9" end="9"/>
                                            </p:txEl>
                                          </p:spTgt>
                                        </p:tgtEl>
                                        <p:attrNameLst>
                                          <p:attrName>ppt_h</p:attrName>
                                        </p:attrNameLst>
                                      </p:cBhvr>
                                      <p:tavLst>
                                        <p:tav tm="0">
                                          <p:val>
                                            <p:fltVal val="0"/>
                                          </p:val>
                                        </p:tav>
                                        <p:tav tm="100000">
                                          <p:val>
                                            <p:strVal val="#ppt_h"/>
                                          </p:val>
                                        </p:tav>
                                      </p:tavLst>
                                    </p:anim>
                                    <p:animEffect transition="in" filter="fade">
                                      <p:cBhvr>
                                        <p:cTn id="72" dur="500"/>
                                        <p:tgtEl>
                                          <p:spTgt spid="3">
                                            <p:txEl>
                                              <p:pRg st="9" end="9"/>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53" presetClass="entr" presetSubtype="16" fill="hold" grpId="0" nodeType="clickEffect">
                                  <p:stCondLst>
                                    <p:cond delay="0"/>
                                  </p:stCondLst>
                                  <p:childTnLst>
                                    <p:set>
                                      <p:cBhvr>
                                        <p:cTn id="76" dur="1" fill="hold">
                                          <p:stCondLst>
                                            <p:cond delay="0"/>
                                          </p:stCondLst>
                                        </p:cTn>
                                        <p:tgtEl>
                                          <p:spTgt spid="3">
                                            <p:txEl>
                                              <p:pRg st="10" end="10"/>
                                            </p:txEl>
                                          </p:spTgt>
                                        </p:tgtEl>
                                        <p:attrNameLst>
                                          <p:attrName>style.visibility</p:attrName>
                                        </p:attrNameLst>
                                      </p:cBhvr>
                                      <p:to>
                                        <p:strVal val="visible"/>
                                      </p:to>
                                    </p:set>
                                    <p:anim calcmode="lin" valueType="num">
                                      <p:cBhvr>
                                        <p:cTn id="77" dur="500" fill="hold"/>
                                        <p:tgtEl>
                                          <p:spTgt spid="3">
                                            <p:txEl>
                                              <p:pRg st="10" end="10"/>
                                            </p:txEl>
                                          </p:spTgt>
                                        </p:tgtEl>
                                        <p:attrNameLst>
                                          <p:attrName>ppt_w</p:attrName>
                                        </p:attrNameLst>
                                      </p:cBhvr>
                                      <p:tavLst>
                                        <p:tav tm="0">
                                          <p:val>
                                            <p:fltVal val="0"/>
                                          </p:val>
                                        </p:tav>
                                        <p:tav tm="100000">
                                          <p:val>
                                            <p:strVal val="#ppt_w"/>
                                          </p:val>
                                        </p:tav>
                                      </p:tavLst>
                                    </p:anim>
                                    <p:anim calcmode="lin" valueType="num">
                                      <p:cBhvr>
                                        <p:cTn id="78" dur="500" fill="hold"/>
                                        <p:tgtEl>
                                          <p:spTgt spid="3">
                                            <p:txEl>
                                              <p:pRg st="10" end="10"/>
                                            </p:txEl>
                                          </p:spTgt>
                                        </p:tgtEl>
                                        <p:attrNameLst>
                                          <p:attrName>ppt_h</p:attrName>
                                        </p:attrNameLst>
                                      </p:cBhvr>
                                      <p:tavLst>
                                        <p:tav tm="0">
                                          <p:val>
                                            <p:fltVal val="0"/>
                                          </p:val>
                                        </p:tav>
                                        <p:tav tm="100000">
                                          <p:val>
                                            <p:strVal val="#ppt_h"/>
                                          </p:val>
                                        </p:tav>
                                      </p:tavLst>
                                    </p:anim>
                                    <p:animEffect transition="in" filter="fade">
                                      <p:cBhvr>
                                        <p:cTn id="79" dur="500"/>
                                        <p:tgtEl>
                                          <p:spTgt spid="3">
                                            <p:txEl>
                                              <p:pRg st="10" end="10"/>
                                            </p:txEl>
                                          </p:spTgt>
                                        </p:tgtEl>
                                      </p:cBhvr>
                                    </p:animEffect>
                                  </p:childTnLst>
                                </p:cTn>
                              </p:par>
                            </p:childTnLst>
                          </p:cTn>
                        </p:par>
                      </p:childTnLst>
                    </p:cTn>
                  </p:par>
                  <p:par>
                    <p:cTn id="80" fill="hold">
                      <p:stCondLst>
                        <p:cond delay="indefinite"/>
                      </p:stCondLst>
                      <p:childTnLst>
                        <p:par>
                          <p:cTn id="81" fill="hold">
                            <p:stCondLst>
                              <p:cond delay="0"/>
                            </p:stCondLst>
                            <p:childTnLst>
                              <p:par>
                                <p:cTn id="82" presetID="53" presetClass="entr" presetSubtype="16" fill="hold" grpId="0" nodeType="clickEffect">
                                  <p:stCondLst>
                                    <p:cond delay="0"/>
                                  </p:stCondLst>
                                  <p:childTnLst>
                                    <p:set>
                                      <p:cBhvr>
                                        <p:cTn id="83" dur="1" fill="hold">
                                          <p:stCondLst>
                                            <p:cond delay="0"/>
                                          </p:stCondLst>
                                        </p:cTn>
                                        <p:tgtEl>
                                          <p:spTgt spid="3">
                                            <p:txEl>
                                              <p:pRg st="11" end="11"/>
                                            </p:txEl>
                                          </p:spTgt>
                                        </p:tgtEl>
                                        <p:attrNameLst>
                                          <p:attrName>style.visibility</p:attrName>
                                        </p:attrNameLst>
                                      </p:cBhvr>
                                      <p:to>
                                        <p:strVal val="visible"/>
                                      </p:to>
                                    </p:set>
                                    <p:anim calcmode="lin" valueType="num">
                                      <p:cBhvr>
                                        <p:cTn id="84" dur="500" fill="hold"/>
                                        <p:tgtEl>
                                          <p:spTgt spid="3">
                                            <p:txEl>
                                              <p:pRg st="11" end="11"/>
                                            </p:txEl>
                                          </p:spTgt>
                                        </p:tgtEl>
                                        <p:attrNameLst>
                                          <p:attrName>ppt_w</p:attrName>
                                        </p:attrNameLst>
                                      </p:cBhvr>
                                      <p:tavLst>
                                        <p:tav tm="0">
                                          <p:val>
                                            <p:fltVal val="0"/>
                                          </p:val>
                                        </p:tav>
                                        <p:tav tm="100000">
                                          <p:val>
                                            <p:strVal val="#ppt_w"/>
                                          </p:val>
                                        </p:tav>
                                      </p:tavLst>
                                    </p:anim>
                                    <p:anim calcmode="lin" valueType="num">
                                      <p:cBhvr>
                                        <p:cTn id="85" dur="500" fill="hold"/>
                                        <p:tgtEl>
                                          <p:spTgt spid="3">
                                            <p:txEl>
                                              <p:pRg st="11" end="11"/>
                                            </p:txEl>
                                          </p:spTgt>
                                        </p:tgtEl>
                                        <p:attrNameLst>
                                          <p:attrName>ppt_h</p:attrName>
                                        </p:attrNameLst>
                                      </p:cBhvr>
                                      <p:tavLst>
                                        <p:tav tm="0">
                                          <p:val>
                                            <p:fltVal val="0"/>
                                          </p:val>
                                        </p:tav>
                                        <p:tav tm="100000">
                                          <p:val>
                                            <p:strVal val="#ppt_h"/>
                                          </p:val>
                                        </p:tav>
                                      </p:tavLst>
                                    </p:anim>
                                    <p:animEffect transition="in" filter="fade">
                                      <p:cBhvr>
                                        <p:cTn id="86"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2024" y="0"/>
            <a:ext cx="11484864" cy="1042416"/>
          </a:xfrm>
        </p:spPr>
        <p:txBody>
          <a:bodyPr>
            <a:normAutofit/>
          </a:bodyPr>
          <a:lstStyle/>
          <a:p>
            <a:r>
              <a:rPr lang="en-US" altLang="en-US" sz="3200" dirty="0"/>
              <a:t>Chapters 12-13: Mary &amp; the Eviction </a:t>
            </a:r>
            <a:r>
              <a:rPr lang="en-US" altLang="en-US" sz="3200" dirty="0" smtClean="0"/>
              <a:t>part 1</a:t>
            </a:r>
            <a:endParaRPr lang="en-US" sz="3200" dirty="0"/>
          </a:p>
        </p:txBody>
      </p:sp>
      <p:sp>
        <p:nvSpPr>
          <p:cNvPr id="3" name="Content Placeholder 2"/>
          <p:cNvSpPr>
            <a:spLocks noGrp="1"/>
          </p:cNvSpPr>
          <p:nvPr>
            <p:ph idx="1"/>
          </p:nvPr>
        </p:nvSpPr>
        <p:spPr>
          <a:xfrm>
            <a:off x="192024" y="1042416"/>
            <a:ext cx="11622024" cy="5129784"/>
          </a:xfrm>
        </p:spPr>
        <p:txBody>
          <a:bodyPr>
            <a:normAutofit lnSpcReduction="10000"/>
          </a:bodyPr>
          <a:lstStyle/>
          <a:p>
            <a:pPr marL="365760" indent="-256032">
              <a:buClr>
                <a:schemeClr val="accent3"/>
              </a:buClr>
              <a:buFont typeface="Georgia"/>
              <a:buChar char="•"/>
              <a:defRPr/>
            </a:pPr>
            <a:endParaRPr lang="en-US" dirty="0"/>
          </a:p>
          <a:p>
            <a:pPr marL="365760" lvl="0" indent="-256032">
              <a:lnSpc>
                <a:spcPct val="100000"/>
              </a:lnSpc>
              <a:spcBef>
                <a:spcPts val="300"/>
              </a:spcBef>
              <a:buClr>
                <a:srgbClr val="1B587C"/>
              </a:buClr>
              <a:buSzTx/>
              <a:buFont typeface="Georgia"/>
              <a:buChar char="•"/>
              <a:defRPr/>
            </a:pPr>
            <a:r>
              <a:rPr lang="en-US" sz="2200" dirty="0">
                <a:solidFill>
                  <a:prstClr val="black"/>
                </a:solidFill>
                <a:latin typeface="Georgia"/>
              </a:rPr>
              <a:t>Setting:</a:t>
            </a:r>
          </a:p>
          <a:p>
            <a:pPr marL="658368" lvl="1" indent="-246888">
              <a:lnSpc>
                <a:spcPct val="100000"/>
              </a:lnSpc>
              <a:spcBef>
                <a:spcPts val="300"/>
              </a:spcBef>
              <a:spcAft>
                <a:spcPts val="0"/>
              </a:spcAft>
              <a:buClr>
                <a:srgbClr val="9F2936"/>
              </a:buClr>
              <a:buSzTx/>
              <a:buFont typeface="Georgia"/>
              <a:buChar char="▫"/>
              <a:defRPr/>
            </a:pPr>
            <a:r>
              <a:rPr lang="en-US" sz="2000" dirty="0">
                <a:solidFill>
                  <a:srgbClr val="9F2936"/>
                </a:solidFill>
                <a:latin typeface="Georgia"/>
              </a:rPr>
              <a:t>Men’s House, Mary’s apartment, old couple’s apartment, café </a:t>
            </a:r>
          </a:p>
          <a:p>
            <a:pPr marL="365760" lvl="0" indent="-256032">
              <a:lnSpc>
                <a:spcPct val="100000"/>
              </a:lnSpc>
              <a:spcBef>
                <a:spcPts val="300"/>
              </a:spcBef>
              <a:buClr>
                <a:srgbClr val="1B587C"/>
              </a:buClr>
              <a:buSzTx/>
              <a:buFont typeface="Georgia"/>
              <a:buChar char="•"/>
              <a:defRPr/>
            </a:pPr>
            <a:r>
              <a:rPr lang="en-US" sz="2200" dirty="0">
                <a:solidFill>
                  <a:prstClr val="black"/>
                </a:solidFill>
                <a:latin typeface="Georgia"/>
              </a:rPr>
              <a:t>Characters introduced:</a:t>
            </a:r>
          </a:p>
          <a:p>
            <a:pPr marL="658368" lvl="1" indent="-246888">
              <a:lnSpc>
                <a:spcPct val="100000"/>
              </a:lnSpc>
              <a:spcBef>
                <a:spcPts val="300"/>
              </a:spcBef>
              <a:spcAft>
                <a:spcPts val="0"/>
              </a:spcAft>
              <a:buClr>
                <a:srgbClr val="9F2936"/>
              </a:buClr>
              <a:buSzTx/>
              <a:buFont typeface="Georgia"/>
              <a:buChar char="▫"/>
              <a:defRPr/>
            </a:pPr>
            <a:r>
              <a:rPr lang="en-US" sz="2000" dirty="0">
                <a:solidFill>
                  <a:srgbClr val="9F2936"/>
                </a:solidFill>
                <a:latin typeface="Georgia"/>
              </a:rPr>
              <a:t>Mary Rambo</a:t>
            </a:r>
          </a:p>
          <a:p>
            <a:pPr marL="658368" lvl="1" indent="-246888">
              <a:lnSpc>
                <a:spcPct val="100000"/>
              </a:lnSpc>
              <a:spcBef>
                <a:spcPts val="300"/>
              </a:spcBef>
              <a:spcAft>
                <a:spcPts val="0"/>
              </a:spcAft>
              <a:buClr>
                <a:srgbClr val="9F2936"/>
              </a:buClr>
              <a:buSzTx/>
              <a:buFont typeface="Georgia"/>
              <a:buChar char="▫"/>
              <a:defRPr/>
            </a:pPr>
            <a:r>
              <a:rPr lang="en-US" sz="2000" dirty="0">
                <a:solidFill>
                  <a:srgbClr val="9F2936"/>
                </a:solidFill>
                <a:latin typeface="Georgia"/>
              </a:rPr>
              <a:t>Brother Jack</a:t>
            </a:r>
          </a:p>
          <a:p>
            <a:pPr marL="366268" lvl="0" indent="-246888">
              <a:lnSpc>
                <a:spcPct val="100000"/>
              </a:lnSpc>
              <a:spcBef>
                <a:spcPts val="300"/>
              </a:spcBef>
              <a:buClr>
                <a:srgbClr val="1B587C"/>
              </a:buClr>
              <a:buSzTx/>
              <a:buFont typeface="Georgia"/>
              <a:buChar char="▫"/>
              <a:defRPr/>
            </a:pPr>
            <a:r>
              <a:rPr lang="en-US" sz="2200" dirty="0">
                <a:solidFill>
                  <a:prstClr val="black"/>
                </a:solidFill>
                <a:latin typeface="Georgia"/>
              </a:rPr>
              <a:t>Dialogue &amp; diction/syntax &amp; tone:</a:t>
            </a:r>
          </a:p>
          <a:p>
            <a:pPr marL="658368" lvl="1" indent="-246888">
              <a:lnSpc>
                <a:spcPct val="100000"/>
              </a:lnSpc>
              <a:spcBef>
                <a:spcPts val="300"/>
              </a:spcBef>
              <a:spcAft>
                <a:spcPts val="0"/>
              </a:spcAft>
              <a:buClr>
                <a:srgbClr val="9F2936"/>
              </a:buClr>
              <a:buSzTx/>
              <a:buFont typeface="Georgia"/>
              <a:buChar char="▫"/>
              <a:defRPr/>
            </a:pPr>
            <a:r>
              <a:rPr lang="en-US" sz="2000" dirty="0">
                <a:solidFill>
                  <a:srgbClr val="9F2936"/>
                </a:solidFill>
                <a:latin typeface="Georgia"/>
              </a:rPr>
              <a:t>Starts with long, fragmented sentences, mirror his state of mind after “therapy”</a:t>
            </a:r>
          </a:p>
          <a:p>
            <a:pPr marL="658368" lvl="1" indent="-246888">
              <a:lnSpc>
                <a:spcPct val="100000"/>
              </a:lnSpc>
              <a:spcBef>
                <a:spcPts val="300"/>
              </a:spcBef>
              <a:spcAft>
                <a:spcPts val="0"/>
              </a:spcAft>
              <a:buClr>
                <a:srgbClr val="9F2936"/>
              </a:buClr>
              <a:buSzTx/>
              <a:buFont typeface="Georgia"/>
              <a:buChar char="▫"/>
              <a:defRPr/>
            </a:pPr>
            <a:r>
              <a:rPr lang="en-US" sz="2000" dirty="0">
                <a:solidFill>
                  <a:srgbClr val="9F2936"/>
                </a:solidFill>
                <a:latin typeface="Georgia"/>
              </a:rPr>
              <a:t>IM (narrator) uses a sarcastic &amp; bitter tone when  describing blacks who resemble IM (character) of the past</a:t>
            </a:r>
          </a:p>
          <a:p>
            <a:pPr marL="658368" lvl="1" indent="-246888">
              <a:lnSpc>
                <a:spcPct val="100000"/>
              </a:lnSpc>
              <a:spcBef>
                <a:spcPts val="300"/>
              </a:spcBef>
              <a:spcAft>
                <a:spcPts val="0"/>
              </a:spcAft>
              <a:buClr>
                <a:srgbClr val="9F2936"/>
              </a:buClr>
              <a:buSzTx/>
              <a:buFont typeface="Georgia"/>
              <a:buChar char="▫"/>
              <a:defRPr/>
            </a:pPr>
            <a:r>
              <a:rPr lang="en-US" sz="2000" dirty="0">
                <a:solidFill>
                  <a:srgbClr val="9F2936"/>
                </a:solidFill>
                <a:latin typeface="Georgia"/>
              </a:rPr>
              <a:t>Repetition of words related to hot &amp; cold</a:t>
            </a:r>
          </a:p>
          <a:p>
            <a:pPr marL="658368" lvl="1" indent="-246888">
              <a:lnSpc>
                <a:spcPct val="100000"/>
              </a:lnSpc>
              <a:spcBef>
                <a:spcPts val="300"/>
              </a:spcBef>
              <a:spcAft>
                <a:spcPts val="0"/>
              </a:spcAft>
              <a:buClr>
                <a:srgbClr val="9F2936"/>
              </a:buClr>
              <a:buSzTx/>
              <a:buFont typeface="Georgia"/>
              <a:buChar char="▫"/>
              <a:defRPr/>
            </a:pPr>
            <a:r>
              <a:rPr lang="en-US" sz="2000" dirty="0">
                <a:solidFill>
                  <a:srgbClr val="9F2936"/>
                </a:solidFill>
                <a:latin typeface="Georgia"/>
              </a:rPr>
              <a:t>Repetition of “law-abiding people” in eviction speech</a:t>
            </a:r>
          </a:p>
          <a:p>
            <a:pPr marL="365760" lvl="0" indent="-256032">
              <a:lnSpc>
                <a:spcPct val="100000"/>
              </a:lnSpc>
              <a:spcBef>
                <a:spcPts val="300"/>
              </a:spcBef>
              <a:buClr>
                <a:srgbClr val="1B587C"/>
              </a:buClr>
              <a:buSzTx/>
              <a:buFont typeface="Georgia"/>
              <a:buChar char="•"/>
              <a:defRPr/>
            </a:pPr>
            <a:r>
              <a:rPr lang="en-US" sz="2200" dirty="0">
                <a:solidFill>
                  <a:prstClr val="black"/>
                </a:solidFill>
                <a:latin typeface="Georgia"/>
              </a:rPr>
              <a:t>Allusions:</a:t>
            </a:r>
          </a:p>
          <a:p>
            <a:pPr marL="658368" lvl="1" indent="-246888">
              <a:lnSpc>
                <a:spcPct val="100000"/>
              </a:lnSpc>
              <a:spcBef>
                <a:spcPts val="300"/>
              </a:spcBef>
              <a:spcAft>
                <a:spcPts val="0"/>
              </a:spcAft>
              <a:buClr>
                <a:srgbClr val="9F2936"/>
              </a:buClr>
              <a:buSzTx/>
              <a:buFont typeface="Georgia"/>
              <a:buChar char="▫"/>
              <a:defRPr/>
            </a:pPr>
            <a:r>
              <a:rPr lang="en-US" sz="2000" dirty="0">
                <a:solidFill>
                  <a:srgbClr val="9F2936"/>
                </a:solidFill>
                <a:latin typeface="Georgia"/>
              </a:rPr>
              <a:t>Everything the old couple had</a:t>
            </a:r>
          </a:p>
          <a:p>
            <a:pPr marL="658368" lvl="1" indent="-246888">
              <a:lnSpc>
                <a:spcPct val="100000"/>
              </a:lnSpc>
              <a:spcBef>
                <a:spcPts val="300"/>
              </a:spcBef>
              <a:spcAft>
                <a:spcPts val="0"/>
              </a:spcAft>
              <a:buClr>
                <a:srgbClr val="9F2936"/>
              </a:buClr>
              <a:buSzTx/>
              <a:buFont typeface="Georgia"/>
              <a:buChar char="▫"/>
              <a:defRPr/>
            </a:pPr>
            <a:r>
              <a:rPr lang="en-US" sz="2000" dirty="0">
                <a:solidFill>
                  <a:srgbClr val="9F2936"/>
                </a:solidFill>
                <a:latin typeface="Georgia"/>
              </a:rPr>
              <a:t>Historical “heroes”: Jefferson, Jackson, Pulaski, Garibaldi, Booker T. Washington, Sun </a:t>
            </a:r>
            <a:r>
              <a:rPr lang="en-US" sz="2000" dirty="0" err="1">
                <a:solidFill>
                  <a:srgbClr val="9F2936"/>
                </a:solidFill>
                <a:latin typeface="Georgia"/>
              </a:rPr>
              <a:t>Yat-sen</a:t>
            </a:r>
            <a:r>
              <a:rPr lang="en-US" sz="2000" dirty="0">
                <a:solidFill>
                  <a:srgbClr val="9F2936"/>
                </a:solidFill>
                <a:latin typeface="Georgia"/>
              </a:rPr>
              <a:t>, Danny O’Connell, Lincoln</a:t>
            </a:r>
          </a:p>
          <a:p>
            <a:pPr marL="365760" lvl="0" indent="-256032">
              <a:lnSpc>
                <a:spcPct val="100000"/>
              </a:lnSpc>
              <a:spcBef>
                <a:spcPts val="300"/>
              </a:spcBef>
              <a:buClr>
                <a:srgbClr val="1B587C"/>
              </a:buClr>
              <a:buSzTx/>
              <a:buFont typeface="Georgia"/>
              <a:buChar char="•"/>
              <a:defRPr/>
            </a:pPr>
            <a:endParaRPr lang="en-US" sz="2200" dirty="0">
              <a:solidFill>
                <a:prstClr val="black"/>
              </a:solidFill>
              <a:latin typeface="Georgia"/>
            </a:endParaRPr>
          </a:p>
          <a:p>
            <a:endParaRPr lang="en-US" dirty="0"/>
          </a:p>
        </p:txBody>
      </p:sp>
    </p:spTree>
    <p:extLst>
      <p:ext uri="{BB962C8B-B14F-4D97-AF65-F5344CB8AC3E}">
        <p14:creationId xmlns:p14="http://schemas.microsoft.com/office/powerpoint/2010/main" val="4233513365"/>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3250">
        <p15:prstTrans prst="origami"/>
      </p:transition>
    </mc:Choice>
    <mc:Fallback>
      <p:transition xmlns:p14="http://schemas.microsoft.com/office/powerpoint/2010/main" spd="slow">
        <p:fade/>
      </p:transition>
    </mc:Fallback>
  </mc:AlternateContent>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 y="73152"/>
            <a:ext cx="11932920" cy="960120"/>
          </a:xfrm>
        </p:spPr>
        <p:txBody>
          <a:bodyPr>
            <a:normAutofit/>
          </a:bodyPr>
          <a:lstStyle/>
          <a:p>
            <a:pPr algn="ctr"/>
            <a:r>
              <a:rPr lang="en-US" altLang="en-US" sz="3200" dirty="0" smtClean="0"/>
              <a:t>Chapters </a:t>
            </a:r>
            <a:r>
              <a:rPr lang="en-US" altLang="en-US" sz="3200" dirty="0"/>
              <a:t>12-13: Mary &amp; the Eviction </a:t>
            </a:r>
            <a:r>
              <a:rPr lang="en-US" altLang="en-US" sz="3200" dirty="0" smtClean="0"/>
              <a:t>part 2</a:t>
            </a:r>
            <a:endParaRPr lang="en-US" sz="3200" dirty="0"/>
          </a:p>
        </p:txBody>
      </p:sp>
      <p:sp>
        <p:nvSpPr>
          <p:cNvPr id="3" name="Content Placeholder 2"/>
          <p:cNvSpPr>
            <a:spLocks noGrp="1"/>
          </p:cNvSpPr>
          <p:nvPr>
            <p:ph idx="1"/>
          </p:nvPr>
        </p:nvSpPr>
        <p:spPr>
          <a:xfrm>
            <a:off x="91440" y="932688"/>
            <a:ext cx="11795760" cy="5925312"/>
          </a:xfrm>
        </p:spPr>
        <p:txBody>
          <a:bodyPr>
            <a:normAutofit/>
          </a:bodyPr>
          <a:lstStyle/>
          <a:p>
            <a:pPr marL="365760" lvl="0" indent="-256032">
              <a:lnSpc>
                <a:spcPct val="100000"/>
              </a:lnSpc>
              <a:spcBef>
                <a:spcPts val="300"/>
              </a:spcBef>
              <a:buClr>
                <a:srgbClr val="1B587C"/>
              </a:buClr>
              <a:buSzTx/>
              <a:buFont typeface="Georgia"/>
              <a:buChar char="•"/>
              <a:defRPr/>
            </a:pPr>
            <a:r>
              <a:rPr lang="en-US" dirty="0">
                <a:solidFill>
                  <a:prstClr val="black"/>
                </a:solidFill>
                <a:latin typeface="Georgia"/>
              </a:rPr>
              <a:t>Symbols/motifs:</a:t>
            </a:r>
          </a:p>
          <a:p>
            <a:pPr marL="658368" lvl="1" indent="-246888">
              <a:lnSpc>
                <a:spcPct val="100000"/>
              </a:lnSpc>
              <a:spcBef>
                <a:spcPts val="300"/>
              </a:spcBef>
              <a:spcAft>
                <a:spcPts val="0"/>
              </a:spcAft>
              <a:buClr>
                <a:srgbClr val="9F2936"/>
              </a:buClr>
              <a:buSzTx/>
              <a:buFont typeface="Georgia"/>
              <a:buChar char="▫"/>
              <a:defRPr/>
            </a:pPr>
            <a:r>
              <a:rPr lang="en-US" dirty="0">
                <a:solidFill>
                  <a:srgbClr val="9F2936"/>
                </a:solidFill>
                <a:latin typeface="Georgia"/>
              </a:rPr>
              <a:t>Sweet yams</a:t>
            </a:r>
          </a:p>
          <a:p>
            <a:pPr marL="923481" lvl="2" indent="-246888">
              <a:lnSpc>
                <a:spcPct val="100000"/>
              </a:lnSpc>
              <a:spcBef>
                <a:spcPts val="300"/>
              </a:spcBef>
              <a:spcAft>
                <a:spcPts val="0"/>
              </a:spcAft>
              <a:buClr>
                <a:srgbClr val="F07F09"/>
              </a:buClr>
              <a:buSzTx/>
              <a:buFont typeface="Georgia"/>
              <a:buChar char="▫"/>
              <a:defRPr/>
            </a:pPr>
            <a:r>
              <a:rPr lang="en-US" sz="1700" dirty="0">
                <a:solidFill>
                  <a:srgbClr val="F07F09"/>
                </a:solidFill>
                <a:latin typeface="Georgia"/>
              </a:rPr>
              <a:t>Food in general</a:t>
            </a:r>
          </a:p>
          <a:p>
            <a:pPr marL="658368" lvl="1" indent="-246888">
              <a:lnSpc>
                <a:spcPct val="100000"/>
              </a:lnSpc>
              <a:spcBef>
                <a:spcPts val="300"/>
              </a:spcBef>
              <a:spcAft>
                <a:spcPts val="0"/>
              </a:spcAft>
              <a:buClr>
                <a:srgbClr val="9F2936"/>
              </a:buClr>
              <a:buSzTx/>
              <a:buFont typeface="Georgia"/>
              <a:buChar char="▫"/>
              <a:defRPr/>
            </a:pPr>
            <a:r>
              <a:rPr lang="en-US" dirty="0">
                <a:solidFill>
                  <a:srgbClr val="9F2936"/>
                </a:solidFill>
                <a:latin typeface="Georgia"/>
              </a:rPr>
              <a:t>Black &amp; white images</a:t>
            </a:r>
          </a:p>
          <a:p>
            <a:pPr marL="658368" lvl="1" indent="-246888">
              <a:lnSpc>
                <a:spcPct val="100000"/>
              </a:lnSpc>
              <a:spcBef>
                <a:spcPts val="300"/>
              </a:spcBef>
              <a:spcAft>
                <a:spcPts val="0"/>
              </a:spcAft>
              <a:buClr>
                <a:srgbClr val="9F2936"/>
              </a:buClr>
              <a:buSzTx/>
              <a:buFont typeface="Georgia"/>
              <a:buChar char="▫"/>
              <a:defRPr/>
            </a:pPr>
            <a:r>
              <a:rPr lang="en-US" dirty="0">
                <a:solidFill>
                  <a:srgbClr val="9F2936"/>
                </a:solidFill>
                <a:latin typeface="Georgia"/>
              </a:rPr>
              <a:t>Cheesecake and coffee</a:t>
            </a:r>
          </a:p>
          <a:p>
            <a:pPr marL="365760" lvl="0" indent="-256032">
              <a:lnSpc>
                <a:spcPct val="100000"/>
              </a:lnSpc>
              <a:spcBef>
                <a:spcPts val="300"/>
              </a:spcBef>
              <a:buClr>
                <a:srgbClr val="1B587C"/>
              </a:buClr>
              <a:buSzTx/>
              <a:buFont typeface="Georgia"/>
              <a:buChar char="•"/>
              <a:defRPr/>
            </a:pPr>
            <a:r>
              <a:rPr lang="en-US" dirty="0">
                <a:solidFill>
                  <a:prstClr val="black"/>
                </a:solidFill>
                <a:latin typeface="Georgia"/>
              </a:rPr>
              <a:t>Imagery:</a:t>
            </a:r>
          </a:p>
          <a:p>
            <a:pPr marL="657860" lvl="1" indent="-256032">
              <a:lnSpc>
                <a:spcPct val="100000"/>
              </a:lnSpc>
              <a:spcBef>
                <a:spcPts val="300"/>
              </a:spcBef>
              <a:spcAft>
                <a:spcPts val="0"/>
              </a:spcAft>
              <a:buClr>
                <a:srgbClr val="1B587C"/>
              </a:buClr>
              <a:buSzTx/>
              <a:buFont typeface="Georgia"/>
              <a:buChar char="•"/>
              <a:defRPr/>
            </a:pPr>
            <a:r>
              <a:rPr lang="en-US" dirty="0">
                <a:solidFill>
                  <a:srgbClr val="9F2936"/>
                </a:solidFill>
                <a:latin typeface="Georgia"/>
              </a:rPr>
              <a:t>Old couple’s possessions show the story of blacks pre, during, and post-Civil War </a:t>
            </a:r>
          </a:p>
          <a:p>
            <a:pPr marL="365760" lvl="0" indent="-256032">
              <a:lnSpc>
                <a:spcPct val="100000"/>
              </a:lnSpc>
              <a:spcBef>
                <a:spcPts val="300"/>
              </a:spcBef>
              <a:buClr>
                <a:srgbClr val="1B587C"/>
              </a:buClr>
              <a:buSzTx/>
              <a:buFont typeface="Georgia"/>
              <a:buChar char="•"/>
              <a:defRPr/>
            </a:pPr>
            <a:r>
              <a:rPr lang="en-US" dirty="0">
                <a:solidFill>
                  <a:prstClr val="black"/>
                </a:solidFill>
                <a:latin typeface="Georgia"/>
              </a:rPr>
              <a:t>Foreshadowing:</a:t>
            </a:r>
          </a:p>
          <a:p>
            <a:pPr marL="657860" lvl="1" indent="-256032">
              <a:lnSpc>
                <a:spcPct val="100000"/>
              </a:lnSpc>
              <a:spcBef>
                <a:spcPts val="300"/>
              </a:spcBef>
              <a:spcAft>
                <a:spcPts val="0"/>
              </a:spcAft>
              <a:buClr>
                <a:srgbClr val="1B587C"/>
              </a:buClr>
              <a:buSzTx/>
              <a:buFont typeface="Georgia"/>
              <a:buChar char="•"/>
              <a:defRPr/>
            </a:pPr>
            <a:r>
              <a:rPr lang="en-US" dirty="0">
                <a:solidFill>
                  <a:srgbClr val="9F2936"/>
                </a:solidFill>
                <a:latin typeface="Georgia"/>
              </a:rPr>
              <a:t>The second yam was rotten, indicates that IM (character)’s new philosophy will break </a:t>
            </a:r>
          </a:p>
          <a:p>
            <a:pPr marL="657860" lvl="1" indent="-256032">
              <a:lnSpc>
                <a:spcPct val="100000"/>
              </a:lnSpc>
              <a:spcBef>
                <a:spcPts val="300"/>
              </a:spcBef>
              <a:spcAft>
                <a:spcPts val="0"/>
              </a:spcAft>
              <a:buClr>
                <a:srgbClr val="1B587C"/>
              </a:buClr>
              <a:buSzTx/>
              <a:buFont typeface="Georgia"/>
              <a:buChar char="•"/>
              <a:defRPr/>
            </a:pPr>
            <a:r>
              <a:rPr lang="en-US" dirty="0">
                <a:solidFill>
                  <a:srgbClr val="9F2936"/>
                </a:solidFill>
                <a:latin typeface="Georgia"/>
              </a:rPr>
              <a:t>IM (character) does not enjoy the cheesecake that Brother Jack forces on him</a:t>
            </a:r>
          </a:p>
          <a:p>
            <a:pPr marL="365760" lvl="0" indent="-256032">
              <a:lnSpc>
                <a:spcPct val="100000"/>
              </a:lnSpc>
              <a:spcBef>
                <a:spcPts val="300"/>
              </a:spcBef>
              <a:buClr>
                <a:srgbClr val="1B587C"/>
              </a:buClr>
              <a:buSzTx/>
              <a:buFont typeface="Georgia"/>
              <a:buChar char="•"/>
              <a:defRPr/>
            </a:pPr>
            <a:r>
              <a:rPr lang="en-US" dirty="0">
                <a:solidFill>
                  <a:prstClr val="black"/>
                </a:solidFill>
                <a:latin typeface="Georgia"/>
              </a:rPr>
              <a:t>Irony :</a:t>
            </a:r>
          </a:p>
          <a:p>
            <a:pPr marL="658368" lvl="1" indent="-246888">
              <a:lnSpc>
                <a:spcPct val="100000"/>
              </a:lnSpc>
              <a:spcBef>
                <a:spcPts val="300"/>
              </a:spcBef>
              <a:spcAft>
                <a:spcPts val="0"/>
              </a:spcAft>
              <a:buClr>
                <a:srgbClr val="9F2936"/>
              </a:buClr>
              <a:buSzTx/>
              <a:buFont typeface="Georgia"/>
              <a:buChar char="▫"/>
              <a:defRPr/>
            </a:pPr>
            <a:r>
              <a:rPr lang="en-US" dirty="0">
                <a:solidFill>
                  <a:srgbClr val="9F2936"/>
                </a:solidFill>
                <a:latin typeface="Georgia"/>
              </a:rPr>
              <a:t>Situational: eviction speech meant to calm the onlookers down, instead riled them up even more</a:t>
            </a:r>
          </a:p>
          <a:p>
            <a:pPr marL="365760" lvl="0" indent="-256032">
              <a:lnSpc>
                <a:spcPct val="100000"/>
              </a:lnSpc>
              <a:spcBef>
                <a:spcPts val="300"/>
              </a:spcBef>
              <a:buClr>
                <a:srgbClr val="1B587C"/>
              </a:buClr>
              <a:buSzTx/>
              <a:buFont typeface="Georgia"/>
              <a:buChar char="•"/>
              <a:defRPr/>
            </a:pPr>
            <a:r>
              <a:rPr lang="en-US" dirty="0">
                <a:solidFill>
                  <a:prstClr val="black"/>
                </a:solidFill>
                <a:latin typeface="Georgia"/>
              </a:rPr>
              <a:t>Epiphany :</a:t>
            </a:r>
          </a:p>
          <a:p>
            <a:pPr marL="658368" lvl="1" indent="-246888">
              <a:lnSpc>
                <a:spcPct val="100000"/>
              </a:lnSpc>
              <a:spcBef>
                <a:spcPts val="300"/>
              </a:spcBef>
              <a:spcAft>
                <a:spcPts val="0"/>
              </a:spcAft>
              <a:buClr>
                <a:srgbClr val="9F2936"/>
              </a:buClr>
              <a:buSzTx/>
              <a:buFont typeface="Georgia"/>
              <a:buChar char="▫"/>
              <a:defRPr/>
            </a:pPr>
            <a:r>
              <a:rPr lang="en-US" dirty="0">
                <a:solidFill>
                  <a:srgbClr val="9F2936"/>
                </a:solidFill>
                <a:latin typeface="Georgia"/>
              </a:rPr>
              <a:t>Eating the yam causes IM (character) to embrace the freedom in making his own choices for his own wants</a:t>
            </a:r>
          </a:p>
          <a:p>
            <a:pPr marL="365760" indent="-256032">
              <a:buClr>
                <a:schemeClr val="accent3"/>
              </a:buClr>
              <a:buFont typeface="Georgia"/>
              <a:buChar char="•"/>
              <a:defRPr/>
            </a:pPr>
            <a:endParaRPr lang="en-US" sz="2000" dirty="0"/>
          </a:p>
        </p:txBody>
      </p:sp>
    </p:spTree>
    <p:extLst>
      <p:ext uri="{BB962C8B-B14F-4D97-AF65-F5344CB8AC3E}">
        <p14:creationId xmlns:p14="http://schemas.microsoft.com/office/powerpoint/2010/main" val="1730500778"/>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3250">
        <p15:prstTrans prst="origami"/>
      </p:transition>
    </mc:Choice>
    <mc:Fallback>
      <p:transition xmlns:p14="http://schemas.microsoft.com/office/powerpoint/2010/main" spd="slow">
        <p:fade/>
      </p:transition>
    </mc:Fallback>
  </mc:AlternateContent>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00584"/>
            <a:ext cx="12079224" cy="1097280"/>
          </a:xfrm>
        </p:spPr>
        <p:txBody>
          <a:bodyPr>
            <a:normAutofit/>
          </a:bodyPr>
          <a:lstStyle/>
          <a:p>
            <a:r>
              <a:rPr lang="en-US" altLang="en-US" sz="3200" dirty="0"/>
              <a:t>Chapters 14-15: The Brotherhood part 1</a:t>
            </a:r>
            <a:endParaRPr lang="en-US" sz="3200" dirty="0"/>
          </a:p>
        </p:txBody>
      </p:sp>
      <p:sp>
        <p:nvSpPr>
          <p:cNvPr id="3" name="Content Placeholder 2"/>
          <p:cNvSpPr>
            <a:spLocks noGrp="1"/>
          </p:cNvSpPr>
          <p:nvPr>
            <p:ph idx="1"/>
          </p:nvPr>
        </p:nvSpPr>
        <p:spPr>
          <a:xfrm>
            <a:off x="265176" y="1051560"/>
            <a:ext cx="11814048" cy="5715000"/>
          </a:xfrm>
        </p:spPr>
        <p:txBody>
          <a:bodyPr/>
          <a:lstStyle/>
          <a:p>
            <a:pPr marL="365125" lvl="0" indent="-255588" fontAlgn="base">
              <a:lnSpc>
                <a:spcPct val="100000"/>
              </a:lnSpc>
              <a:spcBef>
                <a:spcPts val="300"/>
              </a:spcBef>
              <a:spcAft>
                <a:spcPct val="0"/>
              </a:spcAft>
              <a:buClr>
                <a:srgbClr val="1B587C"/>
              </a:buClr>
              <a:buSzTx/>
              <a:buFont typeface="Georgia" panose="02040502050405020303" pitchFamily="18" charset="0"/>
              <a:buChar char="•"/>
              <a:defRPr/>
            </a:pPr>
            <a:r>
              <a:rPr lang="en-US" sz="2400" dirty="0">
                <a:solidFill>
                  <a:prstClr val="black"/>
                </a:solidFill>
                <a:latin typeface="Georgia"/>
              </a:rPr>
              <a:t>Setting:</a:t>
            </a:r>
          </a:p>
          <a:p>
            <a:pPr marL="657225" lvl="1" indent="-246063" fontAlgn="base">
              <a:lnSpc>
                <a:spcPct val="100000"/>
              </a:lnSpc>
              <a:spcBef>
                <a:spcPts val="300"/>
              </a:spcBef>
              <a:spcAft>
                <a:spcPct val="0"/>
              </a:spcAft>
              <a:buClr>
                <a:srgbClr val="9F2936"/>
              </a:buClr>
              <a:buSzTx/>
              <a:buFont typeface="Georgia" panose="02040502050405020303" pitchFamily="18" charset="0"/>
              <a:buChar char="▫"/>
              <a:defRPr/>
            </a:pPr>
            <a:r>
              <a:rPr lang="en-US" sz="2200" dirty="0">
                <a:solidFill>
                  <a:srgbClr val="9F2936"/>
                </a:solidFill>
                <a:latin typeface="Georgia"/>
              </a:rPr>
              <a:t>The Chthonian , Mary’s apartment, Brotherhood apartment</a:t>
            </a:r>
          </a:p>
          <a:p>
            <a:pPr marL="365125" lvl="0" indent="-255588" fontAlgn="base">
              <a:lnSpc>
                <a:spcPct val="100000"/>
              </a:lnSpc>
              <a:spcBef>
                <a:spcPts val="300"/>
              </a:spcBef>
              <a:spcAft>
                <a:spcPct val="0"/>
              </a:spcAft>
              <a:buClr>
                <a:srgbClr val="1B587C"/>
              </a:buClr>
              <a:buSzTx/>
              <a:buFont typeface="Georgia" panose="02040502050405020303" pitchFamily="18" charset="0"/>
              <a:buChar char="•"/>
              <a:defRPr/>
            </a:pPr>
            <a:r>
              <a:rPr lang="en-US" sz="2400" dirty="0">
                <a:solidFill>
                  <a:prstClr val="black"/>
                </a:solidFill>
                <a:latin typeface="Georgia"/>
              </a:rPr>
              <a:t>Characters introduced:</a:t>
            </a:r>
          </a:p>
          <a:p>
            <a:pPr marL="657225" lvl="1" indent="-246063" fontAlgn="base">
              <a:lnSpc>
                <a:spcPct val="100000"/>
              </a:lnSpc>
              <a:spcBef>
                <a:spcPts val="300"/>
              </a:spcBef>
              <a:spcAft>
                <a:spcPct val="0"/>
              </a:spcAft>
              <a:buClr>
                <a:srgbClr val="9F2936"/>
              </a:buClr>
              <a:buSzTx/>
              <a:buFont typeface="Georgia" panose="02040502050405020303" pitchFamily="18" charset="0"/>
              <a:buChar char="▫"/>
              <a:defRPr/>
            </a:pPr>
            <a:r>
              <a:rPr lang="en-US" sz="2200" dirty="0">
                <a:solidFill>
                  <a:srgbClr val="9F2936"/>
                </a:solidFill>
                <a:latin typeface="Georgia"/>
              </a:rPr>
              <a:t>Emma</a:t>
            </a:r>
          </a:p>
          <a:p>
            <a:pPr marL="365125" lvl="0" indent="-255588" fontAlgn="base">
              <a:lnSpc>
                <a:spcPct val="100000"/>
              </a:lnSpc>
              <a:spcBef>
                <a:spcPts val="300"/>
              </a:spcBef>
              <a:spcAft>
                <a:spcPct val="0"/>
              </a:spcAft>
              <a:buClr>
                <a:srgbClr val="1B587C"/>
              </a:buClr>
              <a:buSzTx/>
              <a:buFont typeface="Georgia" panose="02040502050405020303" pitchFamily="18" charset="0"/>
              <a:buChar char="•"/>
              <a:defRPr/>
            </a:pPr>
            <a:r>
              <a:rPr lang="en-US" sz="2400" dirty="0">
                <a:solidFill>
                  <a:prstClr val="black"/>
                </a:solidFill>
                <a:latin typeface="Georgia"/>
              </a:rPr>
              <a:t>Dialogue &amp; diction/syntax &amp; tone:</a:t>
            </a:r>
          </a:p>
          <a:p>
            <a:pPr marL="657225" lvl="1" indent="-246063" fontAlgn="base">
              <a:lnSpc>
                <a:spcPct val="100000"/>
              </a:lnSpc>
              <a:spcBef>
                <a:spcPts val="300"/>
              </a:spcBef>
              <a:spcAft>
                <a:spcPct val="0"/>
              </a:spcAft>
              <a:buClr>
                <a:srgbClr val="9F2936"/>
              </a:buClr>
              <a:buSzTx/>
              <a:buFont typeface="Georgia" panose="02040502050405020303" pitchFamily="18" charset="0"/>
              <a:buChar char="▫"/>
              <a:defRPr/>
            </a:pPr>
            <a:r>
              <a:rPr lang="en-US" sz="2200" dirty="0">
                <a:solidFill>
                  <a:srgbClr val="9F2936"/>
                </a:solidFill>
                <a:latin typeface="Georgia"/>
              </a:rPr>
              <a:t>Characters are described by IM (narrator) in a mysterious and distrusting tone, foreshadowing how they later become IM (character)’s enemies</a:t>
            </a:r>
          </a:p>
          <a:p>
            <a:pPr marL="365125" lvl="0" indent="-255588" fontAlgn="base">
              <a:lnSpc>
                <a:spcPct val="100000"/>
              </a:lnSpc>
              <a:spcBef>
                <a:spcPts val="300"/>
              </a:spcBef>
              <a:spcAft>
                <a:spcPct val="0"/>
              </a:spcAft>
              <a:buClr>
                <a:srgbClr val="1B587C"/>
              </a:buClr>
              <a:buSzTx/>
              <a:buFont typeface="Georgia" panose="02040502050405020303" pitchFamily="18" charset="0"/>
              <a:buChar char="•"/>
              <a:defRPr/>
            </a:pPr>
            <a:r>
              <a:rPr lang="en-US" sz="2400" dirty="0">
                <a:solidFill>
                  <a:prstClr val="black"/>
                </a:solidFill>
                <a:latin typeface="Georgia"/>
              </a:rPr>
              <a:t>Allusions:</a:t>
            </a:r>
          </a:p>
          <a:p>
            <a:pPr marL="657225" lvl="1" indent="-246063" fontAlgn="base">
              <a:lnSpc>
                <a:spcPct val="100000"/>
              </a:lnSpc>
              <a:spcBef>
                <a:spcPts val="300"/>
              </a:spcBef>
              <a:spcAft>
                <a:spcPct val="0"/>
              </a:spcAft>
              <a:buClr>
                <a:srgbClr val="9F2936"/>
              </a:buClr>
              <a:buSzTx/>
              <a:buFont typeface="Georgia" panose="02040502050405020303" pitchFamily="18" charset="0"/>
              <a:buChar char="▫"/>
              <a:defRPr/>
            </a:pPr>
            <a:r>
              <a:rPr lang="en-US" sz="2200" dirty="0">
                <a:solidFill>
                  <a:srgbClr val="9F2936"/>
                </a:solidFill>
                <a:latin typeface="Georgia"/>
              </a:rPr>
              <a:t>Chthonian </a:t>
            </a:r>
          </a:p>
          <a:p>
            <a:pPr marL="365125" lvl="0" indent="-255588" fontAlgn="base">
              <a:lnSpc>
                <a:spcPct val="100000"/>
              </a:lnSpc>
              <a:spcBef>
                <a:spcPts val="300"/>
              </a:spcBef>
              <a:spcAft>
                <a:spcPct val="0"/>
              </a:spcAft>
              <a:buClr>
                <a:srgbClr val="1B587C"/>
              </a:buClr>
              <a:buSzTx/>
              <a:buFont typeface="Georgia" panose="02040502050405020303" pitchFamily="18" charset="0"/>
              <a:buChar char="•"/>
              <a:defRPr/>
            </a:pPr>
            <a:r>
              <a:rPr lang="en-US" sz="2400" dirty="0">
                <a:solidFill>
                  <a:prstClr val="black"/>
                </a:solidFill>
                <a:latin typeface="Georgia"/>
              </a:rPr>
              <a:t>Symbols/motifs:</a:t>
            </a:r>
          </a:p>
          <a:p>
            <a:pPr marL="658368" lvl="1" indent="-246888">
              <a:lnSpc>
                <a:spcPct val="100000"/>
              </a:lnSpc>
              <a:spcBef>
                <a:spcPts val="300"/>
              </a:spcBef>
              <a:spcAft>
                <a:spcPts val="0"/>
              </a:spcAft>
              <a:buClr>
                <a:srgbClr val="9F2936"/>
              </a:buClr>
              <a:buSzTx/>
              <a:buFont typeface="Georgia"/>
              <a:buChar char="▫"/>
              <a:defRPr/>
            </a:pPr>
            <a:r>
              <a:rPr lang="en-US" sz="2200" dirty="0">
                <a:solidFill>
                  <a:srgbClr val="9F2936"/>
                </a:solidFill>
                <a:latin typeface="Georgia"/>
              </a:rPr>
              <a:t>Cabbage </a:t>
            </a:r>
          </a:p>
          <a:p>
            <a:pPr marL="658368" lvl="1" indent="-246888">
              <a:lnSpc>
                <a:spcPct val="100000"/>
              </a:lnSpc>
              <a:spcBef>
                <a:spcPts val="300"/>
              </a:spcBef>
              <a:spcAft>
                <a:spcPts val="0"/>
              </a:spcAft>
              <a:buClr>
                <a:srgbClr val="9F2936"/>
              </a:buClr>
              <a:buSzTx/>
              <a:buFont typeface="Georgia"/>
              <a:buChar char="▫"/>
              <a:defRPr/>
            </a:pPr>
            <a:r>
              <a:rPr lang="en-US" sz="2200" dirty="0">
                <a:solidFill>
                  <a:srgbClr val="9F2936"/>
                </a:solidFill>
                <a:latin typeface="Georgia"/>
              </a:rPr>
              <a:t>Sambo coin bank</a:t>
            </a:r>
          </a:p>
          <a:p>
            <a:pPr marL="658368" lvl="1" indent="-246888">
              <a:lnSpc>
                <a:spcPct val="100000"/>
              </a:lnSpc>
              <a:spcBef>
                <a:spcPts val="300"/>
              </a:spcBef>
              <a:spcAft>
                <a:spcPts val="0"/>
              </a:spcAft>
              <a:buClr>
                <a:srgbClr val="9F2936"/>
              </a:buClr>
              <a:buSzTx/>
              <a:buFont typeface="Georgia"/>
              <a:buChar char="▫"/>
              <a:defRPr/>
            </a:pPr>
            <a:r>
              <a:rPr lang="en-US" sz="2200" dirty="0">
                <a:solidFill>
                  <a:srgbClr val="9F2936"/>
                </a:solidFill>
                <a:latin typeface="Georgia"/>
              </a:rPr>
              <a:t>Cockroaches </a:t>
            </a:r>
          </a:p>
          <a:p>
            <a:pPr marL="658368" lvl="1" indent="-246888">
              <a:lnSpc>
                <a:spcPct val="100000"/>
              </a:lnSpc>
              <a:spcBef>
                <a:spcPts val="300"/>
              </a:spcBef>
              <a:spcAft>
                <a:spcPts val="0"/>
              </a:spcAft>
              <a:buClr>
                <a:srgbClr val="9F2936"/>
              </a:buClr>
              <a:buSzTx/>
              <a:buFont typeface="Georgia"/>
              <a:buChar char="▫"/>
              <a:defRPr/>
            </a:pPr>
            <a:r>
              <a:rPr lang="en-US" sz="2200" dirty="0">
                <a:solidFill>
                  <a:srgbClr val="9F2936"/>
                </a:solidFill>
                <a:latin typeface="Georgia"/>
              </a:rPr>
              <a:t>IM (character)’s new name</a:t>
            </a:r>
          </a:p>
          <a:p>
            <a:pPr marL="0" indent="0">
              <a:buNone/>
            </a:pPr>
            <a:endParaRPr lang="en-US" dirty="0"/>
          </a:p>
        </p:txBody>
      </p:sp>
    </p:spTree>
    <p:extLst>
      <p:ext uri="{BB962C8B-B14F-4D97-AF65-F5344CB8AC3E}">
        <p14:creationId xmlns:p14="http://schemas.microsoft.com/office/powerpoint/2010/main" val="2781766443"/>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2000">
        <p15:prstTrans prst="crush"/>
      </p:transition>
    </mc:Choice>
    <mc:Fallback>
      <p:transition xmlns:p14="http://schemas.microsoft.com/office/powerpoint/2010/main" spd="slow">
        <p:fade/>
      </p:transition>
    </mc:Fallback>
  </mc:AlternateContent>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6304" y="128016"/>
            <a:ext cx="11923776" cy="1014984"/>
          </a:xfrm>
        </p:spPr>
        <p:txBody>
          <a:bodyPr>
            <a:normAutofit/>
          </a:bodyPr>
          <a:lstStyle/>
          <a:p>
            <a:r>
              <a:rPr lang="en-US" altLang="en-US" sz="3200" dirty="0"/>
              <a:t>Chapters 16-17: First Brotherhood Speech &amp; </a:t>
            </a:r>
            <a:r>
              <a:rPr lang="en-US" altLang="en-US" sz="3200" dirty="0" err="1"/>
              <a:t>Ras</a:t>
            </a:r>
            <a:r>
              <a:rPr lang="en-US" altLang="en-US" sz="3200" dirty="0"/>
              <a:t> 1</a:t>
            </a:r>
            <a:endParaRPr lang="en-US" sz="3200" dirty="0"/>
          </a:p>
        </p:txBody>
      </p:sp>
      <p:sp>
        <p:nvSpPr>
          <p:cNvPr id="3" name="Content Placeholder 2"/>
          <p:cNvSpPr>
            <a:spLocks noGrp="1"/>
          </p:cNvSpPr>
          <p:nvPr>
            <p:ph idx="1"/>
          </p:nvPr>
        </p:nvSpPr>
        <p:spPr>
          <a:xfrm>
            <a:off x="210312" y="1069848"/>
            <a:ext cx="11722608" cy="5650992"/>
          </a:xfrm>
        </p:spPr>
        <p:txBody>
          <a:bodyPr/>
          <a:lstStyle/>
          <a:p>
            <a:pPr marL="365760" lvl="0" indent="-256032">
              <a:lnSpc>
                <a:spcPct val="100000"/>
              </a:lnSpc>
              <a:spcBef>
                <a:spcPts val="300"/>
              </a:spcBef>
              <a:buClr>
                <a:srgbClr val="1B587C"/>
              </a:buClr>
              <a:buSzTx/>
              <a:buFont typeface="Georgia"/>
              <a:buChar char="•"/>
              <a:defRPr/>
            </a:pPr>
            <a:r>
              <a:rPr lang="en-US" dirty="0">
                <a:solidFill>
                  <a:prstClr val="black"/>
                </a:solidFill>
                <a:latin typeface="Georgia"/>
              </a:rPr>
              <a:t>Setting:</a:t>
            </a:r>
          </a:p>
          <a:p>
            <a:pPr marL="657860" lvl="1" indent="-256032">
              <a:lnSpc>
                <a:spcPct val="100000"/>
              </a:lnSpc>
              <a:spcBef>
                <a:spcPts val="300"/>
              </a:spcBef>
              <a:spcAft>
                <a:spcPts val="0"/>
              </a:spcAft>
              <a:buClr>
                <a:srgbClr val="1B587C"/>
              </a:buClr>
              <a:buSzTx/>
              <a:buFont typeface="Georgia"/>
              <a:buChar char="•"/>
              <a:defRPr/>
            </a:pPr>
            <a:r>
              <a:rPr lang="en-US" dirty="0">
                <a:solidFill>
                  <a:srgbClr val="9F2936"/>
                </a:solidFill>
                <a:latin typeface="Georgia"/>
              </a:rPr>
              <a:t>Arena where IM (character) gives the speech, Brotherhood apartment, 4 months pass, Harlem</a:t>
            </a:r>
          </a:p>
          <a:p>
            <a:pPr marL="365760" lvl="0" indent="-256032">
              <a:lnSpc>
                <a:spcPct val="100000"/>
              </a:lnSpc>
              <a:spcBef>
                <a:spcPts val="300"/>
              </a:spcBef>
              <a:buClr>
                <a:srgbClr val="1B587C"/>
              </a:buClr>
              <a:buSzTx/>
              <a:buFont typeface="Georgia"/>
              <a:buChar char="•"/>
              <a:defRPr/>
            </a:pPr>
            <a:r>
              <a:rPr lang="en-US" dirty="0">
                <a:solidFill>
                  <a:prstClr val="black"/>
                </a:solidFill>
                <a:latin typeface="Georgia"/>
              </a:rPr>
              <a:t>Characters introduced:</a:t>
            </a:r>
          </a:p>
          <a:p>
            <a:pPr marL="657860" lvl="1" indent="-256032">
              <a:lnSpc>
                <a:spcPct val="100000"/>
              </a:lnSpc>
              <a:spcBef>
                <a:spcPts val="300"/>
              </a:spcBef>
              <a:spcAft>
                <a:spcPts val="0"/>
              </a:spcAft>
              <a:buClr>
                <a:srgbClr val="1B587C"/>
              </a:buClr>
              <a:buSzTx/>
              <a:buFont typeface="Georgia"/>
              <a:buChar char="•"/>
              <a:defRPr/>
            </a:pPr>
            <a:r>
              <a:rPr lang="en-US" dirty="0">
                <a:solidFill>
                  <a:srgbClr val="9F2936"/>
                </a:solidFill>
                <a:latin typeface="Georgia"/>
              </a:rPr>
              <a:t>Brother </a:t>
            </a:r>
            <a:r>
              <a:rPr lang="en-US" dirty="0" err="1">
                <a:solidFill>
                  <a:srgbClr val="9F2936"/>
                </a:solidFill>
                <a:latin typeface="Georgia"/>
              </a:rPr>
              <a:t>Wrestrum</a:t>
            </a:r>
            <a:endParaRPr lang="en-US" dirty="0">
              <a:solidFill>
                <a:srgbClr val="9F2936"/>
              </a:solidFill>
              <a:latin typeface="Georgia"/>
            </a:endParaRPr>
          </a:p>
          <a:p>
            <a:pPr marL="657860" lvl="1" indent="-256032">
              <a:lnSpc>
                <a:spcPct val="100000"/>
              </a:lnSpc>
              <a:spcBef>
                <a:spcPts val="300"/>
              </a:spcBef>
              <a:spcAft>
                <a:spcPts val="0"/>
              </a:spcAft>
              <a:buClr>
                <a:srgbClr val="1B587C"/>
              </a:buClr>
              <a:buSzTx/>
              <a:buFont typeface="Georgia"/>
              <a:buChar char="•"/>
              <a:defRPr/>
            </a:pPr>
            <a:r>
              <a:rPr lang="en-US" dirty="0">
                <a:solidFill>
                  <a:srgbClr val="9F2936"/>
                </a:solidFill>
                <a:latin typeface="Georgia"/>
              </a:rPr>
              <a:t>Brother </a:t>
            </a:r>
            <a:r>
              <a:rPr lang="en-US" dirty="0" err="1">
                <a:solidFill>
                  <a:srgbClr val="9F2936"/>
                </a:solidFill>
                <a:latin typeface="Georgia"/>
              </a:rPr>
              <a:t>Hambro</a:t>
            </a:r>
            <a:endParaRPr lang="en-US" dirty="0">
              <a:solidFill>
                <a:srgbClr val="9F2936"/>
              </a:solidFill>
              <a:latin typeface="Georgia"/>
            </a:endParaRPr>
          </a:p>
          <a:p>
            <a:pPr marL="657860" lvl="1" indent="-256032">
              <a:lnSpc>
                <a:spcPct val="100000"/>
              </a:lnSpc>
              <a:spcBef>
                <a:spcPts val="300"/>
              </a:spcBef>
              <a:spcAft>
                <a:spcPts val="0"/>
              </a:spcAft>
              <a:buClr>
                <a:srgbClr val="1B587C"/>
              </a:buClr>
              <a:buSzTx/>
              <a:buFont typeface="Georgia"/>
              <a:buChar char="•"/>
              <a:defRPr/>
            </a:pPr>
            <a:r>
              <a:rPr lang="en-US" dirty="0">
                <a:solidFill>
                  <a:srgbClr val="9F2936"/>
                </a:solidFill>
                <a:latin typeface="Georgia"/>
              </a:rPr>
              <a:t>Brother Tarp</a:t>
            </a:r>
          </a:p>
          <a:p>
            <a:pPr marL="657860" lvl="1" indent="-256032">
              <a:lnSpc>
                <a:spcPct val="100000"/>
              </a:lnSpc>
              <a:spcBef>
                <a:spcPts val="300"/>
              </a:spcBef>
              <a:spcAft>
                <a:spcPts val="0"/>
              </a:spcAft>
              <a:buClr>
                <a:srgbClr val="1B587C"/>
              </a:buClr>
              <a:buSzTx/>
              <a:buFont typeface="Georgia"/>
              <a:buChar char="•"/>
              <a:defRPr/>
            </a:pPr>
            <a:r>
              <a:rPr lang="en-US" dirty="0" err="1">
                <a:solidFill>
                  <a:srgbClr val="9F2936"/>
                </a:solidFill>
                <a:latin typeface="Georgia"/>
              </a:rPr>
              <a:t>Ras</a:t>
            </a:r>
            <a:r>
              <a:rPr lang="en-US" dirty="0">
                <a:solidFill>
                  <a:srgbClr val="9F2936"/>
                </a:solidFill>
                <a:latin typeface="Georgia"/>
              </a:rPr>
              <a:t> the Exhorter</a:t>
            </a:r>
          </a:p>
          <a:p>
            <a:pPr marL="657860" lvl="1" indent="-256032">
              <a:lnSpc>
                <a:spcPct val="100000"/>
              </a:lnSpc>
              <a:spcBef>
                <a:spcPts val="300"/>
              </a:spcBef>
              <a:spcAft>
                <a:spcPts val="0"/>
              </a:spcAft>
              <a:buClr>
                <a:srgbClr val="1B587C"/>
              </a:buClr>
              <a:buSzTx/>
              <a:buFont typeface="Georgia"/>
              <a:buChar char="•"/>
              <a:defRPr/>
            </a:pPr>
            <a:r>
              <a:rPr lang="en-US" dirty="0">
                <a:solidFill>
                  <a:srgbClr val="9F2936"/>
                </a:solidFill>
                <a:latin typeface="Georgia"/>
              </a:rPr>
              <a:t>Brother Tod Clifton</a:t>
            </a:r>
          </a:p>
          <a:p>
            <a:pPr marL="366268" lvl="0" indent="-246888">
              <a:lnSpc>
                <a:spcPct val="100000"/>
              </a:lnSpc>
              <a:spcBef>
                <a:spcPts val="300"/>
              </a:spcBef>
              <a:buClr>
                <a:srgbClr val="1B587C"/>
              </a:buClr>
              <a:buSzTx/>
              <a:buFont typeface="Georgia"/>
              <a:buChar char="▫"/>
              <a:defRPr/>
            </a:pPr>
            <a:r>
              <a:rPr lang="en-US" dirty="0">
                <a:solidFill>
                  <a:prstClr val="black"/>
                </a:solidFill>
                <a:latin typeface="Georgia"/>
              </a:rPr>
              <a:t>Dialogue &amp; diction/syntax &amp; tone:</a:t>
            </a:r>
          </a:p>
          <a:p>
            <a:pPr marL="657860" lvl="1" indent="-256032">
              <a:lnSpc>
                <a:spcPct val="100000"/>
              </a:lnSpc>
              <a:spcBef>
                <a:spcPts val="300"/>
              </a:spcBef>
              <a:spcAft>
                <a:spcPts val="0"/>
              </a:spcAft>
              <a:buClr>
                <a:srgbClr val="1B587C"/>
              </a:buClr>
              <a:buSzTx/>
              <a:buFont typeface="Georgia"/>
              <a:buChar char="•"/>
              <a:defRPr/>
            </a:pPr>
            <a:r>
              <a:rPr lang="en-US" dirty="0">
                <a:solidFill>
                  <a:srgbClr val="9F2936"/>
                </a:solidFill>
                <a:latin typeface="Georgia"/>
              </a:rPr>
              <a:t>IM (character)’s speech had a passionate tone and was moving  for the audience</a:t>
            </a:r>
          </a:p>
          <a:p>
            <a:pPr marL="657860" lvl="1" indent="-256032">
              <a:lnSpc>
                <a:spcPct val="100000"/>
              </a:lnSpc>
              <a:spcBef>
                <a:spcPts val="300"/>
              </a:spcBef>
              <a:spcAft>
                <a:spcPts val="0"/>
              </a:spcAft>
              <a:buClr>
                <a:srgbClr val="1B587C"/>
              </a:buClr>
              <a:buSzTx/>
              <a:buFont typeface="Georgia"/>
              <a:buChar char="•"/>
              <a:defRPr/>
            </a:pPr>
            <a:r>
              <a:rPr lang="en-US" dirty="0">
                <a:solidFill>
                  <a:srgbClr val="9F2936"/>
                </a:solidFill>
                <a:latin typeface="Georgia"/>
              </a:rPr>
              <a:t>Repetition of “brother” to make the audience feel closer</a:t>
            </a:r>
          </a:p>
          <a:p>
            <a:pPr marL="365760" lvl="0" indent="-256032">
              <a:lnSpc>
                <a:spcPct val="100000"/>
              </a:lnSpc>
              <a:spcBef>
                <a:spcPts val="300"/>
              </a:spcBef>
              <a:buClr>
                <a:srgbClr val="1B587C"/>
              </a:buClr>
              <a:buSzTx/>
              <a:buFont typeface="Georgia"/>
              <a:buChar char="•"/>
              <a:defRPr/>
            </a:pPr>
            <a:r>
              <a:rPr lang="en-US" dirty="0">
                <a:solidFill>
                  <a:prstClr val="black"/>
                </a:solidFill>
                <a:latin typeface="Georgia"/>
              </a:rPr>
              <a:t>Allusions:</a:t>
            </a:r>
          </a:p>
          <a:p>
            <a:pPr marL="657860" lvl="1" indent="-256032">
              <a:lnSpc>
                <a:spcPct val="100000"/>
              </a:lnSpc>
              <a:spcBef>
                <a:spcPts val="300"/>
              </a:spcBef>
              <a:spcAft>
                <a:spcPts val="0"/>
              </a:spcAft>
              <a:buClr>
                <a:srgbClr val="1B587C"/>
              </a:buClr>
              <a:buSzTx/>
              <a:buFont typeface="Georgia"/>
              <a:buChar char="•"/>
              <a:defRPr/>
            </a:pPr>
            <a:r>
              <a:rPr lang="en-US" dirty="0" err="1">
                <a:solidFill>
                  <a:srgbClr val="9F2936"/>
                </a:solidFill>
                <a:latin typeface="Georgia"/>
              </a:rPr>
              <a:t>Hoovervilles</a:t>
            </a:r>
            <a:r>
              <a:rPr lang="en-US" dirty="0">
                <a:solidFill>
                  <a:srgbClr val="9F2936"/>
                </a:solidFill>
                <a:latin typeface="Georgia"/>
              </a:rPr>
              <a:t> </a:t>
            </a:r>
          </a:p>
          <a:p>
            <a:pPr marL="657860" lvl="1" indent="-256032">
              <a:lnSpc>
                <a:spcPct val="100000"/>
              </a:lnSpc>
              <a:spcBef>
                <a:spcPts val="300"/>
              </a:spcBef>
              <a:spcAft>
                <a:spcPts val="0"/>
              </a:spcAft>
              <a:buClr>
                <a:srgbClr val="1B587C"/>
              </a:buClr>
              <a:buSzTx/>
              <a:buFont typeface="Georgia"/>
              <a:buChar char="•"/>
              <a:defRPr/>
            </a:pPr>
            <a:r>
              <a:rPr lang="en-US" dirty="0">
                <a:solidFill>
                  <a:srgbClr val="9F2936"/>
                </a:solidFill>
                <a:latin typeface="Georgia"/>
              </a:rPr>
              <a:t>John Brown</a:t>
            </a:r>
          </a:p>
          <a:p>
            <a:pPr marL="657860" lvl="1" indent="-256032">
              <a:lnSpc>
                <a:spcPct val="100000"/>
              </a:lnSpc>
              <a:spcBef>
                <a:spcPts val="300"/>
              </a:spcBef>
              <a:spcAft>
                <a:spcPts val="0"/>
              </a:spcAft>
              <a:buClr>
                <a:srgbClr val="1B587C"/>
              </a:buClr>
              <a:buSzTx/>
              <a:buFont typeface="Georgia"/>
              <a:buChar char="•"/>
              <a:defRPr/>
            </a:pPr>
            <a:r>
              <a:rPr lang="en-US" dirty="0">
                <a:solidFill>
                  <a:srgbClr val="9F2936"/>
                </a:solidFill>
                <a:latin typeface="Georgia"/>
              </a:rPr>
              <a:t>The blind leading the blind</a:t>
            </a:r>
          </a:p>
          <a:p>
            <a:pPr marL="657860" lvl="1" indent="-256032">
              <a:lnSpc>
                <a:spcPct val="100000"/>
              </a:lnSpc>
              <a:spcBef>
                <a:spcPts val="300"/>
              </a:spcBef>
              <a:spcAft>
                <a:spcPts val="0"/>
              </a:spcAft>
              <a:buClr>
                <a:srgbClr val="1B587C"/>
              </a:buClr>
              <a:buSzTx/>
              <a:buFont typeface="Georgia"/>
              <a:buChar char="•"/>
              <a:defRPr/>
            </a:pPr>
            <a:r>
              <a:rPr lang="en-US" dirty="0" err="1">
                <a:solidFill>
                  <a:srgbClr val="9F2936"/>
                </a:solidFill>
                <a:latin typeface="Georgia"/>
              </a:rPr>
              <a:t>Nijinski</a:t>
            </a:r>
            <a:endParaRPr lang="en-US" dirty="0">
              <a:solidFill>
                <a:srgbClr val="9F2936"/>
              </a:solidFill>
              <a:latin typeface="Georgia"/>
            </a:endParaRPr>
          </a:p>
          <a:p>
            <a:pPr marL="657860" lvl="1" indent="-256032">
              <a:lnSpc>
                <a:spcPct val="100000"/>
              </a:lnSpc>
              <a:spcBef>
                <a:spcPts val="300"/>
              </a:spcBef>
              <a:spcAft>
                <a:spcPts val="0"/>
              </a:spcAft>
              <a:buClr>
                <a:srgbClr val="1B587C"/>
              </a:buClr>
              <a:buSzTx/>
              <a:buFont typeface="Georgia"/>
              <a:buChar char="•"/>
              <a:defRPr/>
            </a:pPr>
            <a:r>
              <a:rPr lang="en-US" dirty="0">
                <a:solidFill>
                  <a:srgbClr val="9F2936"/>
                </a:solidFill>
                <a:latin typeface="Georgia"/>
              </a:rPr>
              <a:t>Frederick Douglass </a:t>
            </a:r>
          </a:p>
          <a:p>
            <a:endParaRPr lang="en-US" dirty="0"/>
          </a:p>
        </p:txBody>
      </p:sp>
    </p:spTree>
    <p:extLst>
      <p:ext uri="{BB962C8B-B14F-4D97-AF65-F5344CB8AC3E}">
        <p14:creationId xmlns:p14="http://schemas.microsoft.com/office/powerpoint/2010/main" val="1321608322"/>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2000">
        <p15:prstTrans prst="crush"/>
      </p:transition>
    </mc:Choice>
    <mc:Fallback>
      <p:transition xmlns:p14="http://schemas.microsoft.com/office/powerpoint/2010/main" spd="slow">
        <p:fade/>
      </p:transition>
    </mc:Fallback>
  </mc:AlternateContent>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2296"/>
            <a:ext cx="12033504" cy="1234440"/>
          </a:xfrm>
        </p:spPr>
        <p:txBody>
          <a:bodyPr>
            <a:normAutofit/>
          </a:bodyPr>
          <a:lstStyle/>
          <a:p>
            <a:pPr algn="ctr"/>
            <a:r>
              <a:rPr lang="en-US" altLang="en-US" sz="3200" dirty="0"/>
              <a:t>Chapters 16-17: First Brotherhood Speech &amp; </a:t>
            </a:r>
            <a:r>
              <a:rPr lang="en-US" altLang="en-US" sz="3200" dirty="0" err="1"/>
              <a:t>Ras</a:t>
            </a:r>
            <a:r>
              <a:rPr lang="en-US" altLang="en-US" sz="3200" dirty="0"/>
              <a:t> 2</a:t>
            </a:r>
            <a:endParaRPr lang="en-US" sz="3200" dirty="0"/>
          </a:p>
        </p:txBody>
      </p:sp>
      <p:sp>
        <p:nvSpPr>
          <p:cNvPr id="3" name="Content Placeholder 2"/>
          <p:cNvSpPr>
            <a:spLocks noGrp="1"/>
          </p:cNvSpPr>
          <p:nvPr>
            <p:ph idx="1"/>
          </p:nvPr>
        </p:nvSpPr>
        <p:spPr>
          <a:xfrm>
            <a:off x="182880" y="1152144"/>
            <a:ext cx="11850624" cy="5413248"/>
          </a:xfrm>
        </p:spPr>
        <p:txBody>
          <a:bodyPr/>
          <a:lstStyle/>
          <a:p>
            <a:pPr marL="365760" lvl="0" indent="-256032">
              <a:lnSpc>
                <a:spcPct val="100000"/>
              </a:lnSpc>
              <a:spcBef>
                <a:spcPts val="300"/>
              </a:spcBef>
              <a:buClr>
                <a:srgbClr val="1B587C"/>
              </a:buClr>
              <a:buSzTx/>
              <a:buFont typeface="Georgia"/>
              <a:buChar char="•"/>
              <a:defRPr/>
            </a:pPr>
            <a:r>
              <a:rPr lang="en-US" sz="2400" dirty="0">
                <a:solidFill>
                  <a:prstClr val="black"/>
                </a:solidFill>
                <a:latin typeface="Georgia"/>
              </a:rPr>
              <a:t>Symbols/motifs:</a:t>
            </a:r>
          </a:p>
          <a:p>
            <a:pPr marL="657860" lvl="1" indent="-256032">
              <a:lnSpc>
                <a:spcPct val="100000"/>
              </a:lnSpc>
              <a:spcBef>
                <a:spcPts val="300"/>
              </a:spcBef>
              <a:spcAft>
                <a:spcPts val="0"/>
              </a:spcAft>
              <a:buClr>
                <a:srgbClr val="1B587C"/>
              </a:buClr>
              <a:buSzTx/>
              <a:buFont typeface="Georgia"/>
              <a:buChar char="•"/>
              <a:defRPr/>
            </a:pPr>
            <a:r>
              <a:rPr lang="en-US" sz="2200" dirty="0">
                <a:solidFill>
                  <a:srgbClr val="9F2936"/>
                </a:solidFill>
                <a:latin typeface="Georgia"/>
              </a:rPr>
              <a:t>White lines</a:t>
            </a:r>
          </a:p>
          <a:p>
            <a:pPr marL="657860" lvl="1" indent="-256032">
              <a:lnSpc>
                <a:spcPct val="100000"/>
              </a:lnSpc>
              <a:spcBef>
                <a:spcPts val="300"/>
              </a:spcBef>
              <a:spcAft>
                <a:spcPts val="0"/>
              </a:spcAft>
              <a:buClr>
                <a:srgbClr val="1B587C"/>
              </a:buClr>
              <a:buSzTx/>
              <a:buFont typeface="Georgia"/>
              <a:buChar char="•"/>
              <a:defRPr/>
            </a:pPr>
            <a:r>
              <a:rPr lang="en-US" sz="2200" dirty="0">
                <a:solidFill>
                  <a:srgbClr val="9F2936"/>
                </a:solidFill>
                <a:latin typeface="Georgia"/>
              </a:rPr>
              <a:t>Blindness </a:t>
            </a:r>
          </a:p>
          <a:p>
            <a:pPr marL="657860" lvl="1" indent="-256032">
              <a:lnSpc>
                <a:spcPct val="100000"/>
              </a:lnSpc>
              <a:spcBef>
                <a:spcPts val="300"/>
              </a:spcBef>
              <a:spcAft>
                <a:spcPts val="0"/>
              </a:spcAft>
              <a:buClr>
                <a:srgbClr val="1B587C"/>
              </a:buClr>
              <a:buSzTx/>
              <a:buFont typeface="Georgia"/>
              <a:buChar char="•"/>
              <a:defRPr/>
            </a:pPr>
            <a:r>
              <a:rPr lang="en-US" sz="2200" dirty="0">
                <a:solidFill>
                  <a:srgbClr val="9F2936"/>
                </a:solidFill>
                <a:latin typeface="Georgia"/>
              </a:rPr>
              <a:t>CHECKS CASHED HERE sign</a:t>
            </a:r>
          </a:p>
          <a:p>
            <a:pPr marL="365760" lvl="0" indent="-256032">
              <a:lnSpc>
                <a:spcPct val="100000"/>
              </a:lnSpc>
              <a:spcBef>
                <a:spcPts val="300"/>
              </a:spcBef>
              <a:buClr>
                <a:srgbClr val="1B587C"/>
              </a:buClr>
              <a:buSzTx/>
              <a:buFont typeface="Georgia"/>
              <a:buChar char="•"/>
              <a:defRPr/>
            </a:pPr>
            <a:r>
              <a:rPr lang="en-US" sz="2400" dirty="0">
                <a:solidFill>
                  <a:prstClr val="black"/>
                </a:solidFill>
                <a:latin typeface="Georgia"/>
              </a:rPr>
              <a:t>Imagery:</a:t>
            </a:r>
          </a:p>
          <a:p>
            <a:pPr marL="657860" lvl="1" indent="-256032">
              <a:lnSpc>
                <a:spcPct val="100000"/>
              </a:lnSpc>
              <a:spcBef>
                <a:spcPts val="300"/>
              </a:spcBef>
              <a:spcAft>
                <a:spcPts val="0"/>
              </a:spcAft>
              <a:buClr>
                <a:srgbClr val="1B587C"/>
              </a:buClr>
              <a:buSzTx/>
              <a:buFont typeface="Georgia"/>
              <a:buChar char="•"/>
              <a:defRPr/>
            </a:pPr>
            <a:r>
              <a:rPr lang="en-US" sz="2200" dirty="0">
                <a:solidFill>
                  <a:srgbClr val="9F2936"/>
                </a:solidFill>
                <a:latin typeface="Georgia"/>
              </a:rPr>
              <a:t>Baseball imagery during speech</a:t>
            </a:r>
          </a:p>
          <a:p>
            <a:pPr marL="657860" lvl="1" indent="-256032">
              <a:lnSpc>
                <a:spcPct val="100000"/>
              </a:lnSpc>
              <a:spcBef>
                <a:spcPts val="300"/>
              </a:spcBef>
              <a:spcAft>
                <a:spcPts val="0"/>
              </a:spcAft>
              <a:buClr>
                <a:srgbClr val="1B587C"/>
              </a:buClr>
              <a:buSzTx/>
              <a:buFont typeface="Georgia"/>
              <a:buChar char="•"/>
              <a:defRPr/>
            </a:pPr>
            <a:r>
              <a:rPr lang="en-US" sz="2200" dirty="0">
                <a:solidFill>
                  <a:srgbClr val="9F2936"/>
                </a:solidFill>
                <a:latin typeface="Georgia"/>
              </a:rPr>
              <a:t>Clifton is described as the ideal black man</a:t>
            </a:r>
          </a:p>
          <a:p>
            <a:pPr marL="365760" lvl="0" indent="-256032">
              <a:lnSpc>
                <a:spcPct val="100000"/>
              </a:lnSpc>
              <a:spcBef>
                <a:spcPts val="300"/>
              </a:spcBef>
              <a:buClr>
                <a:srgbClr val="1B587C"/>
              </a:buClr>
              <a:buSzTx/>
              <a:buFont typeface="Georgia"/>
              <a:buChar char="•"/>
              <a:defRPr/>
            </a:pPr>
            <a:r>
              <a:rPr lang="en-US" sz="2400" dirty="0">
                <a:solidFill>
                  <a:prstClr val="black"/>
                </a:solidFill>
                <a:latin typeface="Georgia"/>
              </a:rPr>
              <a:t>Foreshadowing:</a:t>
            </a:r>
          </a:p>
          <a:p>
            <a:pPr marL="657860" lvl="1" indent="-256032">
              <a:lnSpc>
                <a:spcPct val="100000"/>
              </a:lnSpc>
              <a:spcBef>
                <a:spcPts val="300"/>
              </a:spcBef>
              <a:spcAft>
                <a:spcPts val="0"/>
              </a:spcAft>
              <a:buClr>
                <a:srgbClr val="1B587C"/>
              </a:buClr>
              <a:buSzTx/>
              <a:buFont typeface="Georgia"/>
              <a:buChar char="•"/>
              <a:defRPr/>
            </a:pPr>
            <a:r>
              <a:rPr lang="en-US" sz="2200" dirty="0">
                <a:solidFill>
                  <a:srgbClr val="9F2936"/>
                </a:solidFill>
                <a:latin typeface="Georgia"/>
              </a:rPr>
              <a:t>Clifton accidentally hurts a Brotherhood member during a fight</a:t>
            </a:r>
          </a:p>
          <a:p>
            <a:pPr marL="657860" lvl="1" indent="-256032">
              <a:lnSpc>
                <a:spcPct val="100000"/>
              </a:lnSpc>
              <a:spcBef>
                <a:spcPts val="300"/>
              </a:spcBef>
              <a:spcAft>
                <a:spcPts val="0"/>
              </a:spcAft>
              <a:buClr>
                <a:srgbClr val="1B587C"/>
              </a:buClr>
              <a:buSzTx/>
              <a:buFont typeface="Georgia"/>
              <a:buChar char="•"/>
              <a:defRPr/>
            </a:pPr>
            <a:r>
              <a:rPr lang="en-US" sz="2200" dirty="0">
                <a:solidFill>
                  <a:srgbClr val="9F2936"/>
                </a:solidFill>
                <a:latin typeface="Georgia"/>
              </a:rPr>
              <a:t>“Tod” is death in German</a:t>
            </a:r>
          </a:p>
          <a:p>
            <a:pPr marL="365760" lvl="0" indent="-256032">
              <a:lnSpc>
                <a:spcPct val="100000"/>
              </a:lnSpc>
              <a:spcBef>
                <a:spcPts val="300"/>
              </a:spcBef>
              <a:buClr>
                <a:srgbClr val="1B587C"/>
              </a:buClr>
              <a:buSzTx/>
              <a:buFont typeface="Georgia"/>
              <a:buChar char="•"/>
              <a:defRPr/>
            </a:pPr>
            <a:r>
              <a:rPr lang="en-US" sz="2400" dirty="0">
                <a:solidFill>
                  <a:prstClr val="black"/>
                </a:solidFill>
                <a:latin typeface="Georgia"/>
              </a:rPr>
              <a:t>Irony: </a:t>
            </a:r>
          </a:p>
          <a:p>
            <a:pPr marL="657860" lvl="1" indent="-256032">
              <a:lnSpc>
                <a:spcPct val="100000"/>
              </a:lnSpc>
              <a:spcBef>
                <a:spcPts val="300"/>
              </a:spcBef>
              <a:spcAft>
                <a:spcPts val="0"/>
              </a:spcAft>
              <a:buClr>
                <a:srgbClr val="1B587C"/>
              </a:buClr>
              <a:buSzTx/>
              <a:buFont typeface="Georgia"/>
              <a:buChar char="•"/>
              <a:defRPr/>
            </a:pPr>
            <a:r>
              <a:rPr lang="en-US" sz="2200" dirty="0">
                <a:solidFill>
                  <a:srgbClr val="9F2936"/>
                </a:solidFill>
                <a:latin typeface="Georgia"/>
              </a:rPr>
              <a:t>Situational &amp; dramatic: </a:t>
            </a:r>
            <a:r>
              <a:rPr lang="en-US" sz="2200" dirty="0" err="1">
                <a:solidFill>
                  <a:srgbClr val="9F2936"/>
                </a:solidFill>
                <a:latin typeface="Georgia"/>
              </a:rPr>
              <a:t>Ras</a:t>
            </a:r>
            <a:r>
              <a:rPr lang="en-US" sz="2200" dirty="0">
                <a:solidFill>
                  <a:srgbClr val="9F2936"/>
                </a:solidFill>
                <a:latin typeface="Georgia"/>
              </a:rPr>
              <a:t> wants black people to work together against the whites, he’s actually being manipulated by whites too</a:t>
            </a:r>
          </a:p>
          <a:p>
            <a:endParaRPr lang="en-US" dirty="0"/>
          </a:p>
        </p:txBody>
      </p:sp>
    </p:spTree>
    <p:extLst>
      <p:ext uri="{BB962C8B-B14F-4D97-AF65-F5344CB8AC3E}">
        <p14:creationId xmlns:p14="http://schemas.microsoft.com/office/powerpoint/2010/main" val="2156646330"/>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2000">
        <p15:prstTrans prst="crush"/>
      </p:transition>
    </mc:Choice>
    <mc:Fallback>
      <p:transition xmlns:p14="http://schemas.microsoft.com/office/powerpoint/2010/main" spd="slow">
        <p:fade/>
      </p:transition>
    </mc:Fallback>
  </mc:AlternateContent>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0312" y="0"/>
            <a:ext cx="12060936" cy="1243584"/>
          </a:xfrm>
        </p:spPr>
        <p:txBody>
          <a:bodyPr>
            <a:normAutofit/>
          </a:bodyPr>
          <a:lstStyle/>
          <a:p>
            <a:r>
              <a:rPr lang="en-US" altLang="en-US" sz="3200" dirty="0"/>
              <a:t>Chapters 18-19: Nameless Note &amp; Woman Question</a:t>
            </a:r>
            <a:endParaRPr lang="en-US" sz="3200" dirty="0"/>
          </a:p>
        </p:txBody>
      </p:sp>
      <p:sp>
        <p:nvSpPr>
          <p:cNvPr id="3" name="Content Placeholder 2"/>
          <p:cNvSpPr>
            <a:spLocks noGrp="1"/>
          </p:cNvSpPr>
          <p:nvPr>
            <p:ph idx="1"/>
          </p:nvPr>
        </p:nvSpPr>
        <p:spPr>
          <a:xfrm>
            <a:off x="210312" y="978408"/>
            <a:ext cx="11713464" cy="5980176"/>
          </a:xfrm>
        </p:spPr>
        <p:txBody>
          <a:bodyPr/>
          <a:lstStyle/>
          <a:p>
            <a:pPr marL="365760" lvl="0" indent="-256032">
              <a:lnSpc>
                <a:spcPct val="100000"/>
              </a:lnSpc>
              <a:spcBef>
                <a:spcPts val="300"/>
              </a:spcBef>
              <a:buClr>
                <a:srgbClr val="1B587C"/>
              </a:buClr>
              <a:buSzTx/>
              <a:buFont typeface="Georgia"/>
              <a:buChar char="•"/>
              <a:defRPr/>
            </a:pPr>
            <a:r>
              <a:rPr lang="en-US" sz="1600" dirty="0">
                <a:solidFill>
                  <a:prstClr val="black"/>
                </a:solidFill>
                <a:latin typeface="Georgia"/>
              </a:rPr>
              <a:t>Setting:</a:t>
            </a:r>
          </a:p>
          <a:p>
            <a:pPr marL="657860" lvl="1" indent="-256032">
              <a:lnSpc>
                <a:spcPct val="100000"/>
              </a:lnSpc>
              <a:spcBef>
                <a:spcPts val="300"/>
              </a:spcBef>
              <a:spcAft>
                <a:spcPts val="0"/>
              </a:spcAft>
              <a:buClr>
                <a:srgbClr val="1B587C"/>
              </a:buClr>
              <a:buSzTx/>
              <a:buFont typeface="Georgia"/>
              <a:buChar char="•"/>
              <a:defRPr/>
            </a:pPr>
            <a:r>
              <a:rPr lang="en-US" sz="1600" dirty="0">
                <a:solidFill>
                  <a:srgbClr val="9F2936"/>
                </a:solidFill>
                <a:latin typeface="Georgia"/>
              </a:rPr>
              <a:t>The Brotherhood’s office in Harlem, woman question conference, nameless woman’s apartment</a:t>
            </a:r>
          </a:p>
          <a:p>
            <a:pPr marL="365760" lvl="0" indent="-256032">
              <a:lnSpc>
                <a:spcPct val="100000"/>
              </a:lnSpc>
              <a:spcBef>
                <a:spcPts val="300"/>
              </a:spcBef>
              <a:buClr>
                <a:srgbClr val="1B587C"/>
              </a:buClr>
              <a:buSzTx/>
              <a:buFont typeface="Georgia"/>
              <a:buChar char="•"/>
              <a:defRPr/>
            </a:pPr>
            <a:r>
              <a:rPr lang="en-US" sz="1600" dirty="0">
                <a:solidFill>
                  <a:prstClr val="black"/>
                </a:solidFill>
                <a:latin typeface="Georgia"/>
              </a:rPr>
              <a:t>Characters introduced:</a:t>
            </a:r>
          </a:p>
          <a:p>
            <a:pPr marL="657860" lvl="1" indent="-256032">
              <a:lnSpc>
                <a:spcPct val="100000"/>
              </a:lnSpc>
              <a:spcBef>
                <a:spcPts val="300"/>
              </a:spcBef>
              <a:spcAft>
                <a:spcPts val="0"/>
              </a:spcAft>
              <a:buClr>
                <a:srgbClr val="1B587C"/>
              </a:buClr>
              <a:buSzTx/>
              <a:buFont typeface="Georgia"/>
              <a:buChar char="•"/>
              <a:defRPr/>
            </a:pPr>
            <a:r>
              <a:rPr lang="en-US" sz="1600" dirty="0">
                <a:solidFill>
                  <a:srgbClr val="9F2936"/>
                </a:solidFill>
                <a:latin typeface="Georgia"/>
              </a:rPr>
              <a:t>Nameless woman </a:t>
            </a:r>
          </a:p>
          <a:p>
            <a:pPr marL="365760" lvl="0" indent="-256032">
              <a:lnSpc>
                <a:spcPct val="100000"/>
              </a:lnSpc>
              <a:spcBef>
                <a:spcPts val="300"/>
              </a:spcBef>
              <a:buClr>
                <a:srgbClr val="1B587C"/>
              </a:buClr>
              <a:buSzTx/>
              <a:buFont typeface="Georgia"/>
              <a:buChar char="•"/>
              <a:defRPr/>
            </a:pPr>
            <a:r>
              <a:rPr lang="en-US" sz="1600" dirty="0">
                <a:solidFill>
                  <a:prstClr val="black"/>
                </a:solidFill>
                <a:latin typeface="Georgia"/>
              </a:rPr>
              <a:t>Symbols/motifs:</a:t>
            </a:r>
          </a:p>
          <a:p>
            <a:pPr marL="657860" lvl="1" indent="-256032">
              <a:lnSpc>
                <a:spcPct val="100000"/>
              </a:lnSpc>
              <a:spcBef>
                <a:spcPts val="300"/>
              </a:spcBef>
              <a:spcAft>
                <a:spcPts val="0"/>
              </a:spcAft>
              <a:buClr>
                <a:srgbClr val="1B587C"/>
              </a:buClr>
              <a:buSzTx/>
              <a:buFont typeface="Georgia"/>
              <a:buChar char="•"/>
              <a:defRPr/>
            </a:pPr>
            <a:r>
              <a:rPr lang="en-US" sz="1600" dirty="0">
                <a:solidFill>
                  <a:srgbClr val="9F2936"/>
                </a:solidFill>
                <a:latin typeface="Georgia"/>
              </a:rPr>
              <a:t>Anonymous note</a:t>
            </a:r>
          </a:p>
          <a:p>
            <a:pPr marL="657860" lvl="1" indent="-256032">
              <a:lnSpc>
                <a:spcPct val="100000"/>
              </a:lnSpc>
              <a:spcBef>
                <a:spcPts val="300"/>
              </a:spcBef>
              <a:spcAft>
                <a:spcPts val="0"/>
              </a:spcAft>
              <a:buClr>
                <a:srgbClr val="1B587C"/>
              </a:buClr>
              <a:buSzTx/>
              <a:buFont typeface="Georgia"/>
              <a:buChar char="•"/>
              <a:defRPr/>
            </a:pPr>
            <a:r>
              <a:rPr lang="en-US" sz="1600" dirty="0">
                <a:solidFill>
                  <a:srgbClr val="9F2936"/>
                </a:solidFill>
                <a:latin typeface="Georgia"/>
              </a:rPr>
              <a:t>Leg chain</a:t>
            </a:r>
          </a:p>
          <a:p>
            <a:pPr marL="657860" lvl="1" indent="-256032">
              <a:lnSpc>
                <a:spcPct val="100000"/>
              </a:lnSpc>
              <a:spcBef>
                <a:spcPts val="300"/>
              </a:spcBef>
              <a:spcAft>
                <a:spcPts val="0"/>
              </a:spcAft>
              <a:buClr>
                <a:srgbClr val="1B587C"/>
              </a:buClr>
              <a:buSzTx/>
              <a:buFont typeface="Georgia"/>
              <a:buChar char="•"/>
              <a:defRPr/>
            </a:pPr>
            <a:r>
              <a:rPr lang="en-US" sz="1600" dirty="0">
                <a:solidFill>
                  <a:srgbClr val="9F2936"/>
                </a:solidFill>
                <a:latin typeface="Georgia"/>
              </a:rPr>
              <a:t>Black &amp; white sexuality </a:t>
            </a:r>
          </a:p>
          <a:p>
            <a:pPr marL="365760" lvl="0" indent="-256032">
              <a:lnSpc>
                <a:spcPct val="100000"/>
              </a:lnSpc>
              <a:spcBef>
                <a:spcPts val="300"/>
              </a:spcBef>
              <a:buClr>
                <a:srgbClr val="1B587C"/>
              </a:buClr>
              <a:buSzTx/>
              <a:buFont typeface="Georgia"/>
              <a:buChar char="•"/>
              <a:defRPr/>
            </a:pPr>
            <a:r>
              <a:rPr lang="en-US" sz="1600" dirty="0">
                <a:solidFill>
                  <a:prstClr val="black"/>
                </a:solidFill>
                <a:latin typeface="Georgia"/>
              </a:rPr>
              <a:t>Imagery:</a:t>
            </a:r>
          </a:p>
          <a:p>
            <a:pPr marL="657860" lvl="1" indent="-256032">
              <a:lnSpc>
                <a:spcPct val="100000"/>
              </a:lnSpc>
              <a:spcBef>
                <a:spcPts val="300"/>
              </a:spcBef>
              <a:spcAft>
                <a:spcPts val="0"/>
              </a:spcAft>
              <a:buClr>
                <a:srgbClr val="1B587C"/>
              </a:buClr>
              <a:buSzTx/>
              <a:buFont typeface="Georgia"/>
              <a:buChar char="•"/>
              <a:defRPr/>
            </a:pPr>
            <a:r>
              <a:rPr lang="en-US" sz="1600" dirty="0">
                <a:solidFill>
                  <a:srgbClr val="9F2936"/>
                </a:solidFill>
                <a:latin typeface="Georgia"/>
              </a:rPr>
              <a:t>Suggestive imagery associated with the woman, emphasizing the social class difference</a:t>
            </a:r>
          </a:p>
          <a:p>
            <a:pPr marL="365760" lvl="0" indent="-256032">
              <a:lnSpc>
                <a:spcPct val="100000"/>
              </a:lnSpc>
              <a:spcBef>
                <a:spcPts val="300"/>
              </a:spcBef>
              <a:buClr>
                <a:srgbClr val="1B587C"/>
              </a:buClr>
              <a:buSzTx/>
              <a:buFont typeface="Georgia"/>
              <a:buChar char="•"/>
              <a:defRPr/>
            </a:pPr>
            <a:r>
              <a:rPr lang="en-US" sz="1600" dirty="0">
                <a:solidFill>
                  <a:prstClr val="black"/>
                </a:solidFill>
                <a:latin typeface="Georgia"/>
              </a:rPr>
              <a:t>Flashback:</a:t>
            </a:r>
          </a:p>
          <a:p>
            <a:pPr marL="657860" lvl="1" indent="-256032">
              <a:lnSpc>
                <a:spcPct val="100000"/>
              </a:lnSpc>
              <a:spcBef>
                <a:spcPts val="300"/>
              </a:spcBef>
              <a:spcAft>
                <a:spcPts val="0"/>
              </a:spcAft>
              <a:buClr>
                <a:srgbClr val="1B587C"/>
              </a:buClr>
              <a:buSzTx/>
              <a:buFont typeface="Georgia"/>
              <a:buChar char="•"/>
              <a:defRPr/>
            </a:pPr>
            <a:r>
              <a:rPr lang="en-US" sz="1600" dirty="0">
                <a:solidFill>
                  <a:srgbClr val="9F2936"/>
                </a:solidFill>
                <a:latin typeface="Georgia"/>
              </a:rPr>
              <a:t>Tarp recalling his story of freedom</a:t>
            </a:r>
          </a:p>
          <a:p>
            <a:pPr marL="365760" lvl="0" indent="-256032">
              <a:lnSpc>
                <a:spcPct val="100000"/>
              </a:lnSpc>
              <a:spcBef>
                <a:spcPts val="300"/>
              </a:spcBef>
              <a:buClr>
                <a:srgbClr val="1B587C"/>
              </a:buClr>
              <a:buSzTx/>
              <a:buFont typeface="Georgia"/>
              <a:buChar char="•"/>
              <a:defRPr/>
            </a:pPr>
            <a:r>
              <a:rPr lang="en-US" sz="1600" dirty="0">
                <a:solidFill>
                  <a:prstClr val="black"/>
                </a:solidFill>
                <a:latin typeface="Georgia"/>
              </a:rPr>
              <a:t>Foreshadowing:</a:t>
            </a:r>
          </a:p>
          <a:p>
            <a:pPr marL="657860" lvl="1" indent="-256032">
              <a:lnSpc>
                <a:spcPct val="100000"/>
              </a:lnSpc>
              <a:spcBef>
                <a:spcPts val="300"/>
              </a:spcBef>
              <a:spcAft>
                <a:spcPts val="0"/>
              </a:spcAft>
              <a:buClr>
                <a:srgbClr val="1B587C"/>
              </a:buClr>
              <a:buSzTx/>
              <a:buFont typeface="Georgia"/>
              <a:buChar char="•"/>
              <a:defRPr/>
            </a:pPr>
            <a:r>
              <a:rPr lang="en-US" sz="1600" dirty="0">
                <a:solidFill>
                  <a:srgbClr val="9F2936"/>
                </a:solidFill>
                <a:latin typeface="Georgia"/>
              </a:rPr>
              <a:t>The anonymous note telling IM (character) “not to go too fast” or the Brotherhood will reject him</a:t>
            </a:r>
          </a:p>
          <a:p>
            <a:pPr marL="657860" lvl="1" indent="-256032">
              <a:lnSpc>
                <a:spcPct val="100000"/>
              </a:lnSpc>
              <a:spcBef>
                <a:spcPts val="300"/>
              </a:spcBef>
              <a:spcAft>
                <a:spcPts val="0"/>
              </a:spcAft>
              <a:buClr>
                <a:srgbClr val="1B587C"/>
              </a:buClr>
              <a:buSzTx/>
              <a:buFont typeface="Georgia"/>
              <a:buChar char="•"/>
              <a:defRPr/>
            </a:pPr>
            <a:r>
              <a:rPr lang="en-US" sz="1600" dirty="0">
                <a:solidFill>
                  <a:srgbClr val="9F2936"/>
                </a:solidFill>
                <a:latin typeface="Georgia"/>
              </a:rPr>
              <a:t>Clifton has gone missing</a:t>
            </a:r>
          </a:p>
          <a:p>
            <a:pPr marL="365760" lvl="0" indent="-256032">
              <a:lnSpc>
                <a:spcPct val="100000"/>
              </a:lnSpc>
              <a:spcBef>
                <a:spcPts val="300"/>
              </a:spcBef>
              <a:buClr>
                <a:srgbClr val="1B587C"/>
              </a:buClr>
              <a:buSzTx/>
              <a:buFont typeface="Georgia"/>
              <a:buChar char="•"/>
              <a:defRPr/>
            </a:pPr>
            <a:r>
              <a:rPr lang="en-US" sz="1600" dirty="0">
                <a:solidFill>
                  <a:prstClr val="black"/>
                </a:solidFill>
                <a:latin typeface="Georgia"/>
              </a:rPr>
              <a:t>Irony :</a:t>
            </a:r>
          </a:p>
          <a:p>
            <a:pPr marL="657860" lvl="1" indent="-256032">
              <a:lnSpc>
                <a:spcPct val="100000"/>
              </a:lnSpc>
              <a:spcBef>
                <a:spcPts val="300"/>
              </a:spcBef>
              <a:spcAft>
                <a:spcPts val="0"/>
              </a:spcAft>
              <a:buClr>
                <a:srgbClr val="1B587C"/>
              </a:buClr>
              <a:buSzTx/>
              <a:buFont typeface="Georgia"/>
              <a:buChar char="•"/>
              <a:defRPr/>
            </a:pPr>
            <a:r>
              <a:rPr lang="en-US" sz="1600" dirty="0">
                <a:solidFill>
                  <a:srgbClr val="9F2936"/>
                </a:solidFill>
                <a:latin typeface="Georgia"/>
              </a:rPr>
              <a:t>Situational: </a:t>
            </a:r>
            <a:r>
              <a:rPr lang="en-US" sz="1600" dirty="0" err="1">
                <a:solidFill>
                  <a:srgbClr val="9F2936"/>
                </a:solidFill>
                <a:latin typeface="Georgia"/>
              </a:rPr>
              <a:t>Wrestrum</a:t>
            </a:r>
            <a:r>
              <a:rPr lang="en-US" sz="1600" dirty="0">
                <a:solidFill>
                  <a:srgbClr val="9F2936"/>
                </a:solidFill>
                <a:latin typeface="Georgia"/>
              </a:rPr>
              <a:t> accuses IM (character) of using the Brotherhood to get famous, in reality it’s the other way around</a:t>
            </a:r>
          </a:p>
          <a:p>
            <a:pPr marL="657860" lvl="1" indent="-256032">
              <a:lnSpc>
                <a:spcPct val="100000"/>
              </a:lnSpc>
              <a:spcBef>
                <a:spcPts val="300"/>
              </a:spcBef>
              <a:spcAft>
                <a:spcPts val="0"/>
              </a:spcAft>
              <a:buClr>
                <a:srgbClr val="1B587C"/>
              </a:buClr>
              <a:buSzTx/>
              <a:buFont typeface="Georgia"/>
              <a:buChar char="•"/>
              <a:defRPr/>
            </a:pPr>
            <a:r>
              <a:rPr lang="en-US" sz="1600" dirty="0">
                <a:solidFill>
                  <a:srgbClr val="9F2936"/>
                </a:solidFill>
                <a:latin typeface="Georgia"/>
              </a:rPr>
              <a:t>The woman who supposedly advocated women’s rights was used to seduce IM (character) </a:t>
            </a:r>
          </a:p>
          <a:p>
            <a:pPr marL="365760" lvl="0" indent="-256032">
              <a:lnSpc>
                <a:spcPct val="100000"/>
              </a:lnSpc>
              <a:spcBef>
                <a:spcPts val="300"/>
              </a:spcBef>
              <a:buClr>
                <a:srgbClr val="1B587C"/>
              </a:buClr>
              <a:buSzTx/>
              <a:buFont typeface="Georgia"/>
              <a:buChar char="•"/>
              <a:defRPr/>
            </a:pPr>
            <a:r>
              <a:rPr lang="en-US" sz="1600" dirty="0">
                <a:solidFill>
                  <a:prstClr val="black"/>
                </a:solidFill>
                <a:latin typeface="Georgia"/>
              </a:rPr>
              <a:t>Epiphany:</a:t>
            </a:r>
          </a:p>
          <a:p>
            <a:pPr marL="657860" lvl="1" indent="-256032">
              <a:lnSpc>
                <a:spcPct val="100000"/>
              </a:lnSpc>
              <a:spcBef>
                <a:spcPts val="300"/>
              </a:spcBef>
              <a:spcAft>
                <a:spcPts val="0"/>
              </a:spcAft>
              <a:buClr>
                <a:srgbClr val="1B587C"/>
              </a:buClr>
              <a:buSzTx/>
              <a:buFont typeface="Georgia"/>
              <a:buChar char="•"/>
              <a:defRPr/>
            </a:pPr>
            <a:r>
              <a:rPr lang="en-US" sz="1600" dirty="0">
                <a:solidFill>
                  <a:srgbClr val="9F2936"/>
                </a:solidFill>
                <a:latin typeface="Georgia"/>
              </a:rPr>
              <a:t>IM (character) realizes that the Brotherhood is racist in its own way </a:t>
            </a:r>
          </a:p>
          <a:p>
            <a:endParaRPr lang="en-US" dirty="0"/>
          </a:p>
        </p:txBody>
      </p:sp>
    </p:spTree>
    <p:extLst>
      <p:ext uri="{BB962C8B-B14F-4D97-AF65-F5344CB8AC3E}">
        <p14:creationId xmlns:p14="http://schemas.microsoft.com/office/powerpoint/2010/main" val="1473163578"/>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p15:prstTrans prst="airplane"/>
      </p:transition>
    </mc:Choice>
    <mc:Fallback>
      <p:transition xmlns:p14="http://schemas.microsoft.com/office/powerpoint/2010/main" spd="slow">
        <p:fade/>
      </p:transition>
    </mc:Fallback>
  </mc:AlternateContent>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8016" y="82296"/>
            <a:ext cx="11878056" cy="1188720"/>
          </a:xfrm>
        </p:spPr>
        <p:txBody>
          <a:bodyPr>
            <a:normAutofit/>
          </a:bodyPr>
          <a:lstStyle/>
          <a:p>
            <a:r>
              <a:rPr lang="en-US" altLang="en-US" sz="3200" dirty="0"/>
              <a:t>Chapters 20-21: Clifton’s Death and Funeral 1</a:t>
            </a:r>
            <a:endParaRPr lang="en-US" sz="3200" dirty="0"/>
          </a:p>
        </p:txBody>
      </p:sp>
      <p:sp>
        <p:nvSpPr>
          <p:cNvPr id="3" name="Content Placeholder 2"/>
          <p:cNvSpPr>
            <a:spLocks noGrp="1"/>
          </p:cNvSpPr>
          <p:nvPr>
            <p:ph idx="1"/>
          </p:nvPr>
        </p:nvSpPr>
        <p:spPr>
          <a:xfrm>
            <a:off x="210312" y="1005840"/>
            <a:ext cx="11878056" cy="5852160"/>
          </a:xfrm>
        </p:spPr>
        <p:txBody>
          <a:bodyPr>
            <a:normAutofit/>
          </a:bodyPr>
          <a:lstStyle/>
          <a:p>
            <a:pPr marL="365760" lvl="0" indent="-256032">
              <a:lnSpc>
                <a:spcPct val="100000"/>
              </a:lnSpc>
              <a:spcBef>
                <a:spcPts val="300"/>
              </a:spcBef>
              <a:buClr>
                <a:srgbClr val="1B587C"/>
              </a:buClr>
              <a:buSzTx/>
              <a:buFont typeface="Georgia"/>
              <a:buChar char="•"/>
              <a:defRPr/>
            </a:pPr>
            <a:r>
              <a:rPr lang="en-US" dirty="0">
                <a:solidFill>
                  <a:prstClr val="black"/>
                </a:solidFill>
                <a:latin typeface="Georgia"/>
              </a:rPr>
              <a:t>Setting:</a:t>
            </a:r>
          </a:p>
          <a:p>
            <a:pPr marL="657860" lvl="1" indent="-256032">
              <a:lnSpc>
                <a:spcPct val="100000"/>
              </a:lnSpc>
              <a:spcBef>
                <a:spcPts val="300"/>
              </a:spcBef>
              <a:spcAft>
                <a:spcPts val="0"/>
              </a:spcAft>
              <a:buClr>
                <a:srgbClr val="1B587C"/>
              </a:buClr>
              <a:buSzTx/>
              <a:buFont typeface="Georgia"/>
              <a:buChar char="•"/>
              <a:defRPr/>
            </a:pPr>
            <a:r>
              <a:rPr lang="en-US" dirty="0">
                <a:solidFill>
                  <a:srgbClr val="9F2936"/>
                </a:solidFill>
                <a:latin typeface="Georgia"/>
              </a:rPr>
              <a:t>Barrelhouse’s Jolly Dollar, 125</a:t>
            </a:r>
            <a:r>
              <a:rPr lang="en-US" baseline="30000" dirty="0">
                <a:solidFill>
                  <a:srgbClr val="9F2936"/>
                </a:solidFill>
                <a:latin typeface="Georgia"/>
              </a:rPr>
              <a:t>th</a:t>
            </a:r>
            <a:r>
              <a:rPr lang="en-US" dirty="0">
                <a:solidFill>
                  <a:srgbClr val="9F2936"/>
                </a:solidFill>
                <a:latin typeface="Georgia"/>
              </a:rPr>
              <a:t> street, Mount Morris Park</a:t>
            </a:r>
          </a:p>
          <a:p>
            <a:pPr marL="365760" lvl="0" indent="-256032">
              <a:lnSpc>
                <a:spcPct val="100000"/>
              </a:lnSpc>
              <a:spcBef>
                <a:spcPts val="300"/>
              </a:spcBef>
              <a:buClr>
                <a:srgbClr val="1B587C"/>
              </a:buClr>
              <a:buSzTx/>
              <a:buFont typeface="Georgia"/>
              <a:buChar char="•"/>
              <a:defRPr/>
            </a:pPr>
            <a:r>
              <a:rPr lang="en-US" dirty="0">
                <a:solidFill>
                  <a:prstClr val="black"/>
                </a:solidFill>
                <a:latin typeface="Georgia"/>
              </a:rPr>
              <a:t>Dialogue &amp; diction/syntax &amp; tone:</a:t>
            </a:r>
          </a:p>
          <a:p>
            <a:pPr marL="657860" lvl="1" indent="-256032">
              <a:lnSpc>
                <a:spcPct val="100000"/>
              </a:lnSpc>
              <a:spcBef>
                <a:spcPts val="300"/>
              </a:spcBef>
              <a:spcAft>
                <a:spcPts val="0"/>
              </a:spcAft>
              <a:buClr>
                <a:srgbClr val="1B587C"/>
              </a:buClr>
              <a:buSzTx/>
              <a:buFont typeface="Georgia"/>
              <a:buChar char="•"/>
              <a:defRPr/>
            </a:pPr>
            <a:r>
              <a:rPr lang="en-US" dirty="0">
                <a:solidFill>
                  <a:srgbClr val="9F2936"/>
                </a:solidFill>
                <a:latin typeface="Georgia"/>
              </a:rPr>
              <a:t>Language used in Sambo scene is mocking of black slave culture, use of music/verse</a:t>
            </a:r>
          </a:p>
          <a:p>
            <a:pPr marL="657860" lvl="1" indent="-256032">
              <a:lnSpc>
                <a:spcPct val="100000"/>
              </a:lnSpc>
              <a:spcBef>
                <a:spcPts val="300"/>
              </a:spcBef>
              <a:spcAft>
                <a:spcPts val="0"/>
              </a:spcAft>
              <a:buClr>
                <a:srgbClr val="1B587C"/>
              </a:buClr>
              <a:buSzTx/>
              <a:buFont typeface="Georgia"/>
              <a:buChar char="•"/>
              <a:defRPr/>
            </a:pPr>
            <a:r>
              <a:rPr lang="en-US" dirty="0">
                <a:solidFill>
                  <a:srgbClr val="9F2936"/>
                </a:solidFill>
                <a:latin typeface="Georgia"/>
              </a:rPr>
              <a:t>Repetition of “his name was Clifton”</a:t>
            </a:r>
          </a:p>
          <a:p>
            <a:pPr marL="657860" lvl="1" indent="-256032">
              <a:lnSpc>
                <a:spcPct val="100000"/>
              </a:lnSpc>
              <a:spcBef>
                <a:spcPts val="300"/>
              </a:spcBef>
              <a:spcAft>
                <a:spcPts val="0"/>
              </a:spcAft>
              <a:buClr>
                <a:srgbClr val="1B587C"/>
              </a:buClr>
              <a:buSzTx/>
              <a:buFont typeface="Georgia"/>
              <a:buChar char="•"/>
              <a:defRPr/>
            </a:pPr>
            <a:r>
              <a:rPr lang="en-US" dirty="0">
                <a:solidFill>
                  <a:srgbClr val="9F2936"/>
                </a:solidFill>
                <a:latin typeface="Georgia"/>
              </a:rPr>
              <a:t>Repetition of “comic-book”</a:t>
            </a:r>
          </a:p>
          <a:p>
            <a:pPr marL="657860" lvl="1" indent="-256032">
              <a:lnSpc>
                <a:spcPct val="100000"/>
              </a:lnSpc>
              <a:spcBef>
                <a:spcPts val="300"/>
              </a:spcBef>
              <a:spcAft>
                <a:spcPts val="0"/>
              </a:spcAft>
              <a:buClr>
                <a:srgbClr val="1B587C"/>
              </a:buClr>
              <a:buSzTx/>
              <a:buFont typeface="Georgia"/>
              <a:buChar char="•"/>
              <a:defRPr/>
            </a:pPr>
            <a:r>
              <a:rPr lang="en-US" dirty="0">
                <a:solidFill>
                  <a:srgbClr val="9F2936"/>
                </a:solidFill>
                <a:latin typeface="Georgia"/>
              </a:rPr>
              <a:t>Voice expresses bitterness and grudge; IM (character) really felt that Clifton was a friend, feels betrayed</a:t>
            </a:r>
          </a:p>
          <a:p>
            <a:pPr marL="365760" lvl="0" indent="-256032">
              <a:lnSpc>
                <a:spcPct val="100000"/>
              </a:lnSpc>
              <a:spcBef>
                <a:spcPts val="300"/>
              </a:spcBef>
              <a:buClr>
                <a:srgbClr val="1B587C"/>
              </a:buClr>
              <a:buSzTx/>
              <a:buFont typeface="Georgia"/>
              <a:buChar char="•"/>
              <a:defRPr/>
            </a:pPr>
            <a:r>
              <a:rPr lang="en-US" dirty="0">
                <a:solidFill>
                  <a:prstClr val="black"/>
                </a:solidFill>
                <a:latin typeface="Georgia"/>
              </a:rPr>
              <a:t>Allusions:</a:t>
            </a:r>
          </a:p>
          <a:p>
            <a:pPr marL="657860" lvl="1" indent="-256032">
              <a:lnSpc>
                <a:spcPct val="100000"/>
              </a:lnSpc>
              <a:spcBef>
                <a:spcPts val="300"/>
              </a:spcBef>
              <a:spcAft>
                <a:spcPts val="0"/>
              </a:spcAft>
              <a:buClr>
                <a:srgbClr val="1B587C"/>
              </a:buClr>
              <a:buSzTx/>
              <a:buFont typeface="Georgia"/>
              <a:buChar char="•"/>
              <a:defRPr/>
            </a:pPr>
            <a:r>
              <a:rPr lang="en-US" dirty="0">
                <a:solidFill>
                  <a:srgbClr val="9F2936"/>
                </a:solidFill>
                <a:latin typeface="Georgia"/>
              </a:rPr>
              <a:t>Sambo</a:t>
            </a:r>
          </a:p>
          <a:p>
            <a:pPr marL="365760" lvl="0" indent="-256032">
              <a:lnSpc>
                <a:spcPct val="100000"/>
              </a:lnSpc>
              <a:spcBef>
                <a:spcPts val="300"/>
              </a:spcBef>
              <a:buClr>
                <a:srgbClr val="1B587C"/>
              </a:buClr>
              <a:buSzTx/>
              <a:buFont typeface="Georgia"/>
              <a:buChar char="•"/>
              <a:defRPr/>
            </a:pPr>
            <a:r>
              <a:rPr lang="en-US" dirty="0">
                <a:solidFill>
                  <a:prstClr val="black"/>
                </a:solidFill>
                <a:latin typeface="Georgia"/>
              </a:rPr>
              <a:t>Symbols/motifs:</a:t>
            </a:r>
          </a:p>
          <a:p>
            <a:pPr marL="657860" lvl="1" indent="-256032">
              <a:lnSpc>
                <a:spcPct val="100000"/>
              </a:lnSpc>
              <a:spcBef>
                <a:spcPts val="300"/>
              </a:spcBef>
              <a:spcAft>
                <a:spcPts val="0"/>
              </a:spcAft>
              <a:buClr>
                <a:srgbClr val="1B587C"/>
              </a:buClr>
              <a:buSzTx/>
              <a:buFont typeface="Georgia"/>
              <a:buChar char="•"/>
              <a:defRPr/>
            </a:pPr>
            <a:r>
              <a:rPr lang="en-US" dirty="0">
                <a:solidFill>
                  <a:srgbClr val="9F2936"/>
                </a:solidFill>
                <a:latin typeface="Georgia"/>
              </a:rPr>
              <a:t>Paper Sambo dolls</a:t>
            </a:r>
          </a:p>
          <a:p>
            <a:pPr marL="657860" lvl="1" indent="-256032">
              <a:lnSpc>
                <a:spcPct val="100000"/>
              </a:lnSpc>
              <a:spcBef>
                <a:spcPts val="300"/>
              </a:spcBef>
              <a:spcAft>
                <a:spcPts val="0"/>
              </a:spcAft>
              <a:buClr>
                <a:srgbClr val="1B587C"/>
              </a:buClr>
              <a:buSzTx/>
              <a:buFont typeface="Georgia"/>
              <a:buChar char="•"/>
              <a:defRPr/>
            </a:pPr>
            <a:r>
              <a:rPr lang="en-US" dirty="0">
                <a:solidFill>
                  <a:srgbClr val="9F2936"/>
                </a:solidFill>
                <a:latin typeface="Georgia"/>
              </a:rPr>
              <a:t>Clifton’s death</a:t>
            </a:r>
          </a:p>
          <a:p>
            <a:pPr marL="365760" lvl="0" indent="-256032">
              <a:lnSpc>
                <a:spcPct val="100000"/>
              </a:lnSpc>
              <a:spcBef>
                <a:spcPts val="300"/>
              </a:spcBef>
              <a:buClr>
                <a:srgbClr val="1B587C"/>
              </a:buClr>
              <a:buSzTx/>
              <a:buFont typeface="Georgia"/>
              <a:buChar char="•"/>
              <a:defRPr/>
            </a:pPr>
            <a:r>
              <a:rPr lang="en-US" dirty="0">
                <a:solidFill>
                  <a:prstClr val="black"/>
                </a:solidFill>
                <a:latin typeface="Georgia"/>
              </a:rPr>
              <a:t>Imagery:</a:t>
            </a:r>
          </a:p>
          <a:p>
            <a:pPr marL="657860" lvl="1" indent="-256032">
              <a:lnSpc>
                <a:spcPct val="100000"/>
              </a:lnSpc>
              <a:spcBef>
                <a:spcPts val="300"/>
              </a:spcBef>
              <a:spcAft>
                <a:spcPts val="0"/>
              </a:spcAft>
              <a:buClr>
                <a:srgbClr val="1B587C"/>
              </a:buClr>
              <a:buSzTx/>
              <a:buFont typeface="Georgia"/>
              <a:buChar char="•"/>
              <a:defRPr/>
            </a:pPr>
            <a:r>
              <a:rPr lang="en-US" dirty="0">
                <a:solidFill>
                  <a:srgbClr val="9F2936"/>
                </a:solidFill>
                <a:latin typeface="Georgia"/>
              </a:rPr>
              <a:t>The doll’s appearance and motions are insulting and infuriating to IM (character), self-mocking image of Clifton</a:t>
            </a:r>
          </a:p>
          <a:p>
            <a:pPr marL="657860" lvl="1" indent="-256032">
              <a:lnSpc>
                <a:spcPct val="100000"/>
              </a:lnSpc>
              <a:spcBef>
                <a:spcPts val="300"/>
              </a:spcBef>
              <a:spcAft>
                <a:spcPts val="0"/>
              </a:spcAft>
              <a:buClr>
                <a:srgbClr val="1B587C"/>
              </a:buClr>
              <a:buSzTx/>
              <a:buFont typeface="Georgia"/>
              <a:buChar char="•"/>
              <a:defRPr/>
            </a:pPr>
            <a:r>
              <a:rPr lang="en-US" dirty="0">
                <a:solidFill>
                  <a:srgbClr val="9F2936"/>
                </a:solidFill>
                <a:latin typeface="Georgia"/>
              </a:rPr>
              <a:t>Clifton’s death is described with religious imagery</a:t>
            </a:r>
          </a:p>
          <a:p>
            <a:pPr marL="657860" lvl="1" indent="-256032">
              <a:lnSpc>
                <a:spcPct val="100000"/>
              </a:lnSpc>
              <a:spcBef>
                <a:spcPts val="300"/>
              </a:spcBef>
              <a:spcAft>
                <a:spcPts val="0"/>
              </a:spcAft>
              <a:buClr>
                <a:srgbClr val="1B587C"/>
              </a:buClr>
              <a:buSzTx/>
              <a:buFont typeface="Georgia"/>
              <a:buChar char="•"/>
              <a:defRPr/>
            </a:pPr>
            <a:r>
              <a:rPr lang="en-US" dirty="0">
                <a:solidFill>
                  <a:srgbClr val="9F2936"/>
                </a:solidFill>
                <a:latin typeface="Georgia"/>
              </a:rPr>
              <a:t>Black nun in white &amp; white nun in black</a:t>
            </a:r>
          </a:p>
        </p:txBody>
      </p:sp>
    </p:spTree>
    <p:extLst>
      <p:ext uri="{BB962C8B-B14F-4D97-AF65-F5344CB8AC3E}">
        <p14:creationId xmlns:p14="http://schemas.microsoft.com/office/powerpoint/2010/main" val="3575452838"/>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p15:prstTrans prst="airplane"/>
      </p:transition>
    </mc:Choice>
    <mc:Fallback>
      <p:transition xmlns:p14="http://schemas.microsoft.com/office/powerpoint/2010/main" spd="slow">
        <p:fade/>
      </p:transition>
    </mc:Fallback>
  </mc:AlternateContent>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008" y="100584"/>
            <a:ext cx="12127992" cy="1152144"/>
          </a:xfrm>
        </p:spPr>
        <p:txBody>
          <a:bodyPr>
            <a:normAutofit/>
          </a:bodyPr>
          <a:lstStyle/>
          <a:p>
            <a:pPr algn="ctr"/>
            <a:r>
              <a:rPr lang="en-US" altLang="en-US" sz="3200" dirty="0"/>
              <a:t>Chapters 20-21: Clifton’s Death and Funeral 2</a:t>
            </a:r>
            <a:endParaRPr lang="en-US" sz="3200" dirty="0"/>
          </a:p>
        </p:txBody>
      </p:sp>
      <p:sp>
        <p:nvSpPr>
          <p:cNvPr id="3" name="Content Placeholder 2"/>
          <p:cNvSpPr>
            <a:spLocks noGrp="1"/>
          </p:cNvSpPr>
          <p:nvPr>
            <p:ph idx="1"/>
          </p:nvPr>
        </p:nvSpPr>
        <p:spPr>
          <a:xfrm>
            <a:off x="237744" y="1124712"/>
            <a:ext cx="11695176" cy="5632704"/>
          </a:xfrm>
        </p:spPr>
        <p:txBody>
          <a:bodyPr/>
          <a:lstStyle/>
          <a:p>
            <a:pPr marL="365760" lvl="0" indent="-256032">
              <a:lnSpc>
                <a:spcPct val="100000"/>
              </a:lnSpc>
              <a:spcBef>
                <a:spcPts val="300"/>
              </a:spcBef>
              <a:buClr>
                <a:srgbClr val="1B587C"/>
              </a:buClr>
              <a:buSzTx/>
              <a:buFont typeface="Georgia"/>
              <a:buChar char="•"/>
              <a:defRPr/>
            </a:pPr>
            <a:r>
              <a:rPr lang="en-US" sz="2400" dirty="0">
                <a:solidFill>
                  <a:prstClr val="black"/>
                </a:solidFill>
                <a:latin typeface="Georgia"/>
              </a:rPr>
              <a:t>Foreshadowing:</a:t>
            </a:r>
          </a:p>
          <a:p>
            <a:pPr marL="657860" lvl="1" indent="-256032">
              <a:lnSpc>
                <a:spcPct val="100000"/>
              </a:lnSpc>
              <a:spcBef>
                <a:spcPts val="300"/>
              </a:spcBef>
              <a:spcAft>
                <a:spcPts val="0"/>
              </a:spcAft>
              <a:buClr>
                <a:srgbClr val="1B587C"/>
              </a:buClr>
              <a:buSzTx/>
              <a:buFont typeface="Georgia"/>
              <a:buChar char="•"/>
              <a:defRPr/>
            </a:pPr>
            <a:r>
              <a:rPr lang="en-US" sz="2400" dirty="0">
                <a:solidFill>
                  <a:srgbClr val="9F2936"/>
                </a:solidFill>
                <a:latin typeface="Georgia"/>
              </a:rPr>
              <a:t>The community’s hatred of the Brotherhood</a:t>
            </a:r>
          </a:p>
          <a:p>
            <a:pPr marL="657860" lvl="1" indent="-256032">
              <a:lnSpc>
                <a:spcPct val="100000"/>
              </a:lnSpc>
              <a:spcBef>
                <a:spcPts val="300"/>
              </a:spcBef>
              <a:spcAft>
                <a:spcPts val="0"/>
              </a:spcAft>
              <a:buClr>
                <a:srgbClr val="1B587C"/>
              </a:buClr>
              <a:buSzTx/>
              <a:buFont typeface="Georgia"/>
              <a:buChar char="•"/>
              <a:defRPr/>
            </a:pPr>
            <a:r>
              <a:rPr lang="en-US" sz="2400" dirty="0">
                <a:solidFill>
                  <a:srgbClr val="9F2936"/>
                </a:solidFill>
                <a:latin typeface="Georgia"/>
              </a:rPr>
              <a:t>Tarp is gone as well</a:t>
            </a:r>
          </a:p>
          <a:p>
            <a:pPr marL="657860" lvl="1" indent="-256032">
              <a:lnSpc>
                <a:spcPct val="100000"/>
              </a:lnSpc>
              <a:spcBef>
                <a:spcPts val="300"/>
              </a:spcBef>
              <a:spcAft>
                <a:spcPts val="0"/>
              </a:spcAft>
              <a:buClr>
                <a:srgbClr val="1B587C"/>
              </a:buClr>
              <a:buSzTx/>
              <a:buFont typeface="Georgia"/>
              <a:buChar char="•"/>
              <a:defRPr/>
            </a:pPr>
            <a:r>
              <a:rPr lang="en-US" sz="2400" dirty="0">
                <a:solidFill>
                  <a:srgbClr val="9F2936"/>
                </a:solidFill>
                <a:latin typeface="Georgia"/>
              </a:rPr>
              <a:t>Clifton’s descent into invisibility/underground </a:t>
            </a:r>
          </a:p>
          <a:p>
            <a:pPr marL="657860" lvl="1" indent="-256032">
              <a:lnSpc>
                <a:spcPct val="100000"/>
              </a:lnSpc>
              <a:spcBef>
                <a:spcPts val="300"/>
              </a:spcBef>
              <a:spcAft>
                <a:spcPts val="0"/>
              </a:spcAft>
              <a:buClr>
                <a:srgbClr val="1B587C"/>
              </a:buClr>
              <a:buSzTx/>
              <a:buFont typeface="Georgia"/>
              <a:buChar char="•"/>
              <a:defRPr/>
            </a:pPr>
            <a:r>
              <a:rPr lang="en-US" sz="2400" dirty="0">
                <a:solidFill>
                  <a:srgbClr val="9F2936"/>
                </a:solidFill>
                <a:latin typeface="Georgia"/>
              </a:rPr>
              <a:t>IM (character) feels the tension still present in Harlem </a:t>
            </a:r>
          </a:p>
          <a:p>
            <a:pPr marL="365760" lvl="0" indent="-256032">
              <a:lnSpc>
                <a:spcPct val="100000"/>
              </a:lnSpc>
              <a:spcBef>
                <a:spcPts val="300"/>
              </a:spcBef>
              <a:buClr>
                <a:srgbClr val="1B587C"/>
              </a:buClr>
              <a:buSzTx/>
              <a:buFont typeface="Georgia"/>
              <a:buChar char="•"/>
              <a:defRPr/>
            </a:pPr>
            <a:r>
              <a:rPr lang="en-US" sz="2400" dirty="0">
                <a:solidFill>
                  <a:prstClr val="black"/>
                </a:solidFill>
                <a:latin typeface="Georgia"/>
              </a:rPr>
              <a:t>Irony:</a:t>
            </a:r>
          </a:p>
          <a:p>
            <a:pPr marL="657860" lvl="1" indent="-256032">
              <a:lnSpc>
                <a:spcPct val="100000"/>
              </a:lnSpc>
              <a:spcBef>
                <a:spcPts val="300"/>
              </a:spcBef>
              <a:spcAft>
                <a:spcPts val="0"/>
              </a:spcAft>
              <a:buClr>
                <a:srgbClr val="1B587C"/>
              </a:buClr>
              <a:buSzTx/>
              <a:buFont typeface="Georgia"/>
              <a:buChar char="•"/>
              <a:defRPr/>
            </a:pPr>
            <a:r>
              <a:rPr lang="en-US" sz="2400" dirty="0">
                <a:solidFill>
                  <a:srgbClr val="9F2936"/>
                </a:solidFill>
                <a:latin typeface="Georgia"/>
              </a:rPr>
              <a:t>Situational: Clifton left the Brotherhood after he became disillusioned; IM (character) used his death as a marketing scheme to redeem the Brotherhood in Harlem</a:t>
            </a:r>
          </a:p>
          <a:p>
            <a:pPr marL="657860" lvl="1" indent="-256032">
              <a:lnSpc>
                <a:spcPct val="100000"/>
              </a:lnSpc>
              <a:spcBef>
                <a:spcPts val="300"/>
              </a:spcBef>
              <a:spcAft>
                <a:spcPts val="0"/>
              </a:spcAft>
              <a:buClr>
                <a:srgbClr val="1B587C"/>
              </a:buClr>
              <a:buSzTx/>
              <a:buFont typeface="Georgia"/>
              <a:buChar char="•"/>
              <a:defRPr/>
            </a:pPr>
            <a:r>
              <a:rPr lang="en-US" sz="2400" dirty="0">
                <a:solidFill>
                  <a:srgbClr val="9F2936"/>
                </a:solidFill>
                <a:latin typeface="Georgia"/>
              </a:rPr>
              <a:t>Dramatic: IM (character) still doesn’t understand that the Brotherhood is only using him; he’s actually trying to improve the Brotherhood</a:t>
            </a:r>
          </a:p>
          <a:p>
            <a:pPr marL="365760" lvl="0" indent="-256032">
              <a:lnSpc>
                <a:spcPct val="100000"/>
              </a:lnSpc>
              <a:spcBef>
                <a:spcPts val="300"/>
              </a:spcBef>
              <a:buClr>
                <a:srgbClr val="1B587C"/>
              </a:buClr>
              <a:buSzTx/>
              <a:buFont typeface="Georgia"/>
              <a:buChar char="•"/>
              <a:defRPr/>
            </a:pPr>
            <a:r>
              <a:rPr lang="en-US" sz="2400" dirty="0">
                <a:solidFill>
                  <a:prstClr val="black"/>
                </a:solidFill>
                <a:latin typeface="Georgia"/>
              </a:rPr>
              <a:t>Epiphany:</a:t>
            </a:r>
          </a:p>
          <a:p>
            <a:pPr marL="657860" lvl="1" indent="-256032">
              <a:lnSpc>
                <a:spcPct val="100000"/>
              </a:lnSpc>
              <a:spcBef>
                <a:spcPts val="300"/>
              </a:spcBef>
              <a:spcAft>
                <a:spcPts val="0"/>
              </a:spcAft>
              <a:buClr>
                <a:srgbClr val="1B587C"/>
              </a:buClr>
              <a:buSzTx/>
              <a:buFont typeface="Georgia"/>
              <a:buChar char="•"/>
              <a:defRPr/>
            </a:pPr>
            <a:r>
              <a:rPr lang="en-US" sz="2400" dirty="0">
                <a:solidFill>
                  <a:srgbClr val="9F2936"/>
                </a:solidFill>
                <a:latin typeface="Georgia"/>
              </a:rPr>
              <a:t>IM (character) realizes that people like Clifton will be forgotten by history and he doesn’t want that to happen </a:t>
            </a:r>
          </a:p>
          <a:p>
            <a:pPr marL="365125" lvl="0" indent="-255588" eaLnBrk="0" fontAlgn="base" hangingPunct="0">
              <a:lnSpc>
                <a:spcPct val="100000"/>
              </a:lnSpc>
              <a:spcBef>
                <a:spcPts val="300"/>
              </a:spcBef>
              <a:spcAft>
                <a:spcPct val="0"/>
              </a:spcAft>
              <a:buClr>
                <a:srgbClr val="1B587C"/>
              </a:buClr>
              <a:buSzTx/>
              <a:buFont typeface="Georgia" panose="02040502050405020303" pitchFamily="18" charset="0"/>
              <a:buChar char="•"/>
              <a:defRPr/>
            </a:pPr>
            <a:endParaRPr lang="en-US" sz="2400" dirty="0">
              <a:solidFill>
                <a:prstClr val="black"/>
              </a:solidFill>
              <a:latin typeface="Georgia"/>
            </a:endParaRPr>
          </a:p>
          <a:p>
            <a:endParaRPr lang="en-US" dirty="0"/>
          </a:p>
        </p:txBody>
      </p:sp>
    </p:spTree>
    <p:extLst>
      <p:ext uri="{BB962C8B-B14F-4D97-AF65-F5344CB8AC3E}">
        <p14:creationId xmlns:p14="http://schemas.microsoft.com/office/powerpoint/2010/main" val="1609166055"/>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mv="urn:schemas-microsoft-com:mac:vml" xmlns="">
      <p:transition spd="slow">
        <p:checker/>
      </p:transition>
    </mc:Fallback>
  </mc:AlternateContent>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584" y="118872"/>
            <a:ext cx="11896344" cy="1133856"/>
          </a:xfrm>
        </p:spPr>
        <p:txBody>
          <a:bodyPr>
            <a:normAutofit/>
          </a:bodyPr>
          <a:lstStyle/>
          <a:p>
            <a:r>
              <a:rPr lang="en-US" altLang="en-US" sz="3200" dirty="0"/>
              <a:t>Chapters 22-24: Return to Harlem &amp; Rinehart 1</a:t>
            </a:r>
            <a:endParaRPr lang="en-US" sz="3200" dirty="0"/>
          </a:p>
        </p:txBody>
      </p:sp>
      <p:sp>
        <p:nvSpPr>
          <p:cNvPr id="3" name="Content Placeholder 2"/>
          <p:cNvSpPr>
            <a:spLocks noGrp="1"/>
          </p:cNvSpPr>
          <p:nvPr>
            <p:ph idx="1"/>
          </p:nvPr>
        </p:nvSpPr>
        <p:spPr>
          <a:xfrm>
            <a:off x="283464" y="1014984"/>
            <a:ext cx="11823192" cy="5843016"/>
          </a:xfrm>
        </p:spPr>
        <p:txBody>
          <a:bodyPr>
            <a:normAutofit fontScale="92500" lnSpcReduction="10000"/>
          </a:bodyPr>
          <a:lstStyle/>
          <a:p>
            <a:pPr marL="365125" lvl="0" indent="-255588" fontAlgn="base">
              <a:lnSpc>
                <a:spcPct val="100000"/>
              </a:lnSpc>
              <a:spcBef>
                <a:spcPts val="300"/>
              </a:spcBef>
              <a:spcAft>
                <a:spcPct val="0"/>
              </a:spcAft>
              <a:buClr>
                <a:srgbClr val="1B587C"/>
              </a:buClr>
              <a:buSzTx/>
              <a:buFont typeface="Georgia" panose="02040502050405020303" pitchFamily="18" charset="0"/>
              <a:buChar char="•"/>
              <a:defRPr/>
            </a:pPr>
            <a:r>
              <a:rPr lang="en-US" sz="2200" dirty="0">
                <a:solidFill>
                  <a:prstClr val="black"/>
                </a:solidFill>
                <a:latin typeface="Georgia"/>
              </a:rPr>
              <a:t>Setting:</a:t>
            </a:r>
          </a:p>
          <a:p>
            <a:pPr marL="657225" lvl="1" indent="-246063" fontAlgn="base">
              <a:lnSpc>
                <a:spcPct val="100000"/>
              </a:lnSpc>
              <a:spcBef>
                <a:spcPts val="300"/>
              </a:spcBef>
              <a:spcAft>
                <a:spcPct val="0"/>
              </a:spcAft>
              <a:buClr>
                <a:srgbClr val="9F2936"/>
              </a:buClr>
              <a:buSzTx/>
              <a:buFont typeface="Georgia" panose="02040502050405020303" pitchFamily="18" charset="0"/>
              <a:buChar char="▫"/>
              <a:defRPr/>
            </a:pPr>
            <a:r>
              <a:rPr lang="en-US" sz="2200" dirty="0">
                <a:solidFill>
                  <a:srgbClr val="9F2936"/>
                </a:solidFill>
                <a:latin typeface="Georgia"/>
              </a:rPr>
              <a:t>Brotherhood committee room, bar</a:t>
            </a:r>
          </a:p>
          <a:p>
            <a:pPr marL="365125" lvl="0" indent="-255588" fontAlgn="base">
              <a:lnSpc>
                <a:spcPct val="100000"/>
              </a:lnSpc>
              <a:spcBef>
                <a:spcPts val="300"/>
              </a:spcBef>
              <a:spcAft>
                <a:spcPct val="0"/>
              </a:spcAft>
              <a:buClr>
                <a:srgbClr val="1B587C"/>
              </a:buClr>
              <a:buSzTx/>
              <a:buFont typeface="Georgia" panose="02040502050405020303" pitchFamily="18" charset="0"/>
              <a:buChar char="•"/>
              <a:defRPr/>
            </a:pPr>
            <a:r>
              <a:rPr lang="en-US" sz="2200" dirty="0">
                <a:solidFill>
                  <a:prstClr val="black"/>
                </a:solidFill>
                <a:latin typeface="Georgia"/>
              </a:rPr>
              <a:t>Characters introduced:</a:t>
            </a:r>
          </a:p>
          <a:p>
            <a:pPr marL="657225" lvl="1" indent="-246063" fontAlgn="base">
              <a:lnSpc>
                <a:spcPct val="100000"/>
              </a:lnSpc>
              <a:spcBef>
                <a:spcPts val="300"/>
              </a:spcBef>
              <a:spcAft>
                <a:spcPct val="0"/>
              </a:spcAft>
              <a:buClr>
                <a:srgbClr val="9F2936"/>
              </a:buClr>
              <a:buSzTx/>
              <a:buFont typeface="Georgia" panose="02040502050405020303" pitchFamily="18" charset="0"/>
              <a:buChar char="▫"/>
              <a:defRPr/>
            </a:pPr>
            <a:r>
              <a:rPr lang="en-US" sz="2200" dirty="0">
                <a:solidFill>
                  <a:srgbClr val="9F2936"/>
                </a:solidFill>
                <a:latin typeface="Georgia"/>
              </a:rPr>
              <a:t>Brother </a:t>
            </a:r>
            <a:r>
              <a:rPr lang="en-US" sz="2200" dirty="0" err="1">
                <a:solidFill>
                  <a:srgbClr val="9F2936"/>
                </a:solidFill>
                <a:latin typeface="Georgia"/>
              </a:rPr>
              <a:t>Tobitt</a:t>
            </a:r>
            <a:endParaRPr lang="en-US" sz="2200" dirty="0">
              <a:solidFill>
                <a:srgbClr val="9F2936"/>
              </a:solidFill>
              <a:latin typeface="Georgia"/>
            </a:endParaRPr>
          </a:p>
          <a:p>
            <a:pPr marL="657225" lvl="1" indent="-246063" fontAlgn="base">
              <a:lnSpc>
                <a:spcPct val="100000"/>
              </a:lnSpc>
              <a:spcBef>
                <a:spcPts val="300"/>
              </a:spcBef>
              <a:spcAft>
                <a:spcPct val="0"/>
              </a:spcAft>
              <a:buClr>
                <a:srgbClr val="9F2936"/>
              </a:buClr>
              <a:buSzTx/>
              <a:buFont typeface="Georgia" panose="02040502050405020303" pitchFamily="18" charset="0"/>
              <a:buChar char="▫"/>
              <a:defRPr/>
            </a:pPr>
            <a:r>
              <a:rPr lang="en-US" sz="2200" dirty="0">
                <a:solidFill>
                  <a:srgbClr val="9F2936"/>
                </a:solidFill>
                <a:latin typeface="Georgia"/>
              </a:rPr>
              <a:t>Rinehart</a:t>
            </a:r>
          </a:p>
          <a:p>
            <a:pPr marL="657225" lvl="1" indent="-246063" fontAlgn="base">
              <a:lnSpc>
                <a:spcPct val="100000"/>
              </a:lnSpc>
              <a:spcBef>
                <a:spcPts val="300"/>
              </a:spcBef>
              <a:spcAft>
                <a:spcPct val="0"/>
              </a:spcAft>
              <a:buClr>
                <a:srgbClr val="9F2936"/>
              </a:buClr>
              <a:buSzTx/>
              <a:buFont typeface="Georgia" panose="02040502050405020303" pitchFamily="18" charset="0"/>
              <a:buChar char="▫"/>
              <a:defRPr/>
            </a:pPr>
            <a:r>
              <a:rPr lang="en-US" sz="2200" dirty="0">
                <a:solidFill>
                  <a:srgbClr val="9F2936"/>
                </a:solidFill>
                <a:latin typeface="Georgia"/>
              </a:rPr>
              <a:t>Sybil </a:t>
            </a:r>
          </a:p>
          <a:p>
            <a:pPr marL="365125" lvl="0" indent="-255588" fontAlgn="base">
              <a:lnSpc>
                <a:spcPct val="100000"/>
              </a:lnSpc>
              <a:spcBef>
                <a:spcPts val="300"/>
              </a:spcBef>
              <a:spcAft>
                <a:spcPct val="0"/>
              </a:spcAft>
              <a:buClr>
                <a:srgbClr val="1B587C"/>
              </a:buClr>
              <a:buSzTx/>
              <a:buFont typeface="Georgia" panose="02040502050405020303" pitchFamily="18" charset="0"/>
              <a:buChar char="•"/>
              <a:defRPr/>
            </a:pPr>
            <a:r>
              <a:rPr lang="en-US" sz="2200" dirty="0">
                <a:solidFill>
                  <a:prstClr val="black"/>
                </a:solidFill>
                <a:latin typeface="Georgia"/>
              </a:rPr>
              <a:t>Dialogue &amp; diction/syntax &amp; tone:</a:t>
            </a:r>
          </a:p>
          <a:p>
            <a:pPr marL="657225" lvl="1" indent="-246063" fontAlgn="base">
              <a:lnSpc>
                <a:spcPct val="100000"/>
              </a:lnSpc>
              <a:spcBef>
                <a:spcPts val="300"/>
              </a:spcBef>
              <a:spcAft>
                <a:spcPct val="0"/>
              </a:spcAft>
              <a:buClr>
                <a:srgbClr val="9F2936"/>
              </a:buClr>
              <a:buSzTx/>
              <a:buFont typeface="Georgia" panose="02040502050405020303" pitchFamily="18" charset="0"/>
              <a:buChar char="▫"/>
              <a:defRPr/>
            </a:pPr>
            <a:r>
              <a:rPr lang="en-US" sz="2200" dirty="0">
                <a:solidFill>
                  <a:srgbClr val="9F2936"/>
                </a:solidFill>
                <a:latin typeface="Georgia"/>
              </a:rPr>
              <a:t>Brother Jack uses a patronizing tone when talking to IM (character) </a:t>
            </a:r>
          </a:p>
          <a:p>
            <a:pPr marL="657225" lvl="1" indent="-246063" fontAlgn="base">
              <a:lnSpc>
                <a:spcPct val="100000"/>
              </a:lnSpc>
              <a:spcBef>
                <a:spcPts val="300"/>
              </a:spcBef>
              <a:spcAft>
                <a:spcPct val="0"/>
              </a:spcAft>
              <a:buClr>
                <a:srgbClr val="9F2936"/>
              </a:buClr>
              <a:buSzTx/>
              <a:buFont typeface="Georgia" panose="02040502050405020303" pitchFamily="18" charset="0"/>
              <a:buChar char="▫"/>
              <a:defRPr/>
            </a:pPr>
            <a:r>
              <a:rPr lang="en-US" sz="2200" dirty="0">
                <a:solidFill>
                  <a:srgbClr val="9F2936"/>
                </a:solidFill>
                <a:latin typeface="Georgia"/>
              </a:rPr>
              <a:t>When IM (character) and Brother Jack fundamentally disagree on how Clifton’s situation should have been dealt with, “Brother Jack” becomes “Jack”, signifies the loss of trust &amp; camaraderie </a:t>
            </a:r>
          </a:p>
          <a:p>
            <a:pPr marL="365125" lvl="0" indent="-255588" fontAlgn="base">
              <a:lnSpc>
                <a:spcPct val="100000"/>
              </a:lnSpc>
              <a:spcBef>
                <a:spcPts val="300"/>
              </a:spcBef>
              <a:spcAft>
                <a:spcPct val="0"/>
              </a:spcAft>
              <a:buClr>
                <a:srgbClr val="1B587C"/>
              </a:buClr>
              <a:buSzTx/>
              <a:buFont typeface="Georgia" panose="02040502050405020303" pitchFamily="18" charset="0"/>
              <a:buChar char="•"/>
              <a:defRPr/>
            </a:pPr>
            <a:r>
              <a:rPr lang="en-US" sz="2200" dirty="0">
                <a:solidFill>
                  <a:prstClr val="black"/>
                </a:solidFill>
                <a:latin typeface="Georgia"/>
              </a:rPr>
              <a:t>Allusions:</a:t>
            </a:r>
          </a:p>
          <a:p>
            <a:pPr marL="657225" lvl="1" indent="-246063" fontAlgn="base">
              <a:lnSpc>
                <a:spcPct val="100000"/>
              </a:lnSpc>
              <a:spcBef>
                <a:spcPts val="300"/>
              </a:spcBef>
              <a:spcAft>
                <a:spcPct val="0"/>
              </a:spcAft>
              <a:buClr>
                <a:srgbClr val="9F2936"/>
              </a:buClr>
              <a:buSzTx/>
              <a:buFont typeface="Georgia" panose="02040502050405020303" pitchFamily="18" charset="0"/>
              <a:buChar char="▫"/>
              <a:defRPr/>
            </a:pPr>
            <a:r>
              <a:rPr lang="en-US" sz="2200" dirty="0">
                <a:solidFill>
                  <a:srgbClr val="9F2936"/>
                </a:solidFill>
                <a:latin typeface="Georgia"/>
              </a:rPr>
              <a:t>God</a:t>
            </a:r>
          </a:p>
          <a:p>
            <a:pPr marL="657225" lvl="1" indent="-246063" fontAlgn="base">
              <a:lnSpc>
                <a:spcPct val="100000"/>
              </a:lnSpc>
              <a:spcBef>
                <a:spcPts val="300"/>
              </a:spcBef>
              <a:spcAft>
                <a:spcPct val="0"/>
              </a:spcAft>
              <a:buClr>
                <a:srgbClr val="9F2936"/>
              </a:buClr>
              <a:buSzTx/>
              <a:buFont typeface="Georgia" panose="02040502050405020303" pitchFamily="18" charset="0"/>
              <a:buChar char="▫"/>
              <a:defRPr/>
            </a:pPr>
            <a:r>
              <a:rPr lang="en-US" sz="2200" dirty="0">
                <a:solidFill>
                  <a:srgbClr val="9F2936"/>
                </a:solidFill>
                <a:latin typeface="Georgia"/>
              </a:rPr>
              <a:t>Brutus</a:t>
            </a:r>
          </a:p>
          <a:p>
            <a:pPr marL="657225" lvl="1" indent="-246063" fontAlgn="base">
              <a:lnSpc>
                <a:spcPct val="100000"/>
              </a:lnSpc>
              <a:spcBef>
                <a:spcPts val="300"/>
              </a:spcBef>
              <a:spcAft>
                <a:spcPct val="0"/>
              </a:spcAft>
              <a:buClr>
                <a:srgbClr val="9F2936"/>
              </a:buClr>
              <a:buSzTx/>
              <a:buFont typeface="Georgia" panose="02040502050405020303" pitchFamily="18" charset="0"/>
              <a:buChar char="▫"/>
              <a:defRPr/>
            </a:pPr>
            <a:r>
              <a:rPr lang="en-US" sz="2200" dirty="0">
                <a:solidFill>
                  <a:srgbClr val="9F2936"/>
                </a:solidFill>
                <a:latin typeface="Georgia"/>
              </a:rPr>
              <a:t>Christmas night &amp; Santa Claus</a:t>
            </a:r>
          </a:p>
          <a:p>
            <a:pPr marL="365125" lvl="0" indent="-255588" fontAlgn="base">
              <a:lnSpc>
                <a:spcPct val="100000"/>
              </a:lnSpc>
              <a:spcBef>
                <a:spcPts val="300"/>
              </a:spcBef>
              <a:spcAft>
                <a:spcPct val="0"/>
              </a:spcAft>
              <a:buClr>
                <a:srgbClr val="1B587C"/>
              </a:buClr>
              <a:buSzTx/>
              <a:buFont typeface="Georgia" panose="02040502050405020303" pitchFamily="18" charset="0"/>
              <a:buChar char="•"/>
              <a:defRPr/>
            </a:pPr>
            <a:r>
              <a:rPr lang="en-US" sz="2200" dirty="0">
                <a:solidFill>
                  <a:prstClr val="black"/>
                </a:solidFill>
                <a:latin typeface="Georgia"/>
              </a:rPr>
              <a:t>Symbols/motifs:</a:t>
            </a:r>
          </a:p>
          <a:p>
            <a:pPr marL="657225" lvl="1" indent="-246063" fontAlgn="base">
              <a:lnSpc>
                <a:spcPct val="100000"/>
              </a:lnSpc>
              <a:spcBef>
                <a:spcPts val="300"/>
              </a:spcBef>
              <a:spcAft>
                <a:spcPct val="0"/>
              </a:spcAft>
              <a:buClr>
                <a:srgbClr val="9F2936"/>
              </a:buClr>
              <a:buSzTx/>
              <a:buFont typeface="Georgia" panose="02040502050405020303" pitchFamily="18" charset="0"/>
              <a:buChar char="▫"/>
              <a:defRPr/>
            </a:pPr>
            <a:r>
              <a:rPr lang="en-US" sz="2200" dirty="0">
                <a:solidFill>
                  <a:srgbClr val="9F2936"/>
                </a:solidFill>
                <a:latin typeface="Georgia"/>
              </a:rPr>
              <a:t>Red</a:t>
            </a:r>
          </a:p>
          <a:p>
            <a:pPr marL="657225" lvl="1" indent="-246063" fontAlgn="base">
              <a:lnSpc>
                <a:spcPct val="100000"/>
              </a:lnSpc>
              <a:spcBef>
                <a:spcPts val="300"/>
              </a:spcBef>
              <a:spcAft>
                <a:spcPct val="0"/>
              </a:spcAft>
              <a:buClr>
                <a:srgbClr val="9F2936"/>
              </a:buClr>
              <a:buSzTx/>
              <a:buFont typeface="Georgia" panose="02040502050405020303" pitchFamily="18" charset="0"/>
              <a:buChar char="▫"/>
              <a:defRPr/>
            </a:pPr>
            <a:r>
              <a:rPr lang="en-US" sz="2200" dirty="0">
                <a:solidFill>
                  <a:srgbClr val="9F2936"/>
                </a:solidFill>
                <a:latin typeface="Georgia"/>
              </a:rPr>
              <a:t>Brother Jack’s glass eye</a:t>
            </a:r>
          </a:p>
          <a:p>
            <a:pPr marL="657225" lvl="1" indent="-246063" fontAlgn="base">
              <a:lnSpc>
                <a:spcPct val="100000"/>
              </a:lnSpc>
              <a:spcBef>
                <a:spcPts val="300"/>
              </a:spcBef>
              <a:spcAft>
                <a:spcPct val="0"/>
              </a:spcAft>
              <a:buClr>
                <a:srgbClr val="9F2936"/>
              </a:buClr>
              <a:buSzTx/>
              <a:buFont typeface="Georgia" panose="02040502050405020303" pitchFamily="18" charset="0"/>
              <a:buChar char="▫"/>
              <a:defRPr/>
            </a:pPr>
            <a:r>
              <a:rPr lang="en-US" sz="2200" dirty="0">
                <a:solidFill>
                  <a:srgbClr val="9F2936"/>
                </a:solidFill>
                <a:latin typeface="Georgia"/>
              </a:rPr>
              <a:t>Rinehart disguise (esp. the dark green glasses)</a:t>
            </a:r>
          </a:p>
          <a:p>
            <a:endParaRPr lang="en-US" dirty="0"/>
          </a:p>
        </p:txBody>
      </p:sp>
    </p:spTree>
    <p:extLst>
      <p:ext uri="{BB962C8B-B14F-4D97-AF65-F5344CB8AC3E}">
        <p14:creationId xmlns:p14="http://schemas.microsoft.com/office/powerpoint/2010/main" val="2845406703"/>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mv="urn:schemas-microsoft-com:mac:vml" xmlns="">
      <p:transition spd="slow">
        <p:checker/>
      </p:transition>
    </mc:Fallback>
  </mc:AlternateContent>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24944" cy="1161288"/>
          </a:xfrm>
        </p:spPr>
        <p:txBody>
          <a:bodyPr>
            <a:normAutofit/>
          </a:bodyPr>
          <a:lstStyle/>
          <a:p>
            <a:r>
              <a:rPr lang="en-US" altLang="en-US" sz="3200" dirty="0"/>
              <a:t>Chapters 22-24: Return to Harlem &amp; Rinehart 2</a:t>
            </a:r>
            <a:endParaRPr lang="en-US" sz="3200" dirty="0"/>
          </a:p>
        </p:txBody>
      </p:sp>
      <p:sp>
        <p:nvSpPr>
          <p:cNvPr id="3" name="Content Placeholder 2"/>
          <p:cNvSpPr>
            <a:spLocks noGrp="1"/>
          </p:cNvSpPr>
          <p:nvPr>
            <p:ph idx="1"/>
          </p:nvPr>
        </p:nvSpPr>
        <p:spPr>
          <a:xfrm>
            <a:off x="201168" y="1024128"/>
            <a:ext cx="11750040" cy="5669280"/>
          </a:xfrm>
        </p:spPr>
        <p:txBody>
          <a:bodyPr/>
          <a:lstStyle/>
          <a:p>
            <a:pPr marL="365125" lvl="0" indent="-255588" fontAlgn="base">
              <a:lnSpc>
                <a:spcPct val="100000"/>
              </a:lnSpc>
              <a:spcBef>
                <a:spcPts val="300"/>
              </a:spcBef>
              <a:spcAft>
                <a:spcPct val="0"/>
              </a:spcAft>
              <a:buClr>
                <a:srgbClr val="1B587C"/>
              </a:buClr>
              <a:buSzTx/>
              <a:buFont typeface="Georgia" panose="02040502050405020303" pitchFamily="18" charset="0"/>
              <a:buChar char="•"/>
              <a:defRPr/>
            </a:pPr>
            <a:r>
              <a:rPr lang="en-US" sz="2600" dirty="0">
                <a:solidFill>
                  <a:prstClr val="black"/>
                </a:solidFill>
                <a:latin typeface="Georgia"/>
              </a:rPr>
              <a:t>Flashback:</a:t>
            </a:r>
          </a:p>
          <a:p>
            <a:pPr marL="657225" lvl="1" indent="-246063" fontAlgn="base">
              <a:lnSpc>
                <a:spcPct val="100000"/>
              </a:lnSpc>
              <a:spcBef>
                <a:spcPts val="300"/>
              </a:spcBef>
              <a:spcAft>
                <a:spcPct val="0"/>
              </a:spcAft>
              <a:buClr>
                <a:srgbClr val="9F2936"/>
              </a:buClr>
              <a:buSzTx/>
              <a:buFont typeface="Georgia" panose="02040502050405020303" pitchFamily="18" charset="0"/>
              <a:buChar char="▫"/>
              <a:defRPr/>
            </a:pPr>
            <a:r>
              <a:rPr lang="en-US" sz="2400" dirty="0">
                <a:solidFill>
                  <a:srgbClr val="9F2936"/>
                </a:solidFill>
                <a:latin typeface="Georgia"/>
              </a:rPr>
              <a:t>Dreams of the grandfather </a:t>
            </a:r>
          </a:p>
          <a:p>
            <a:pPr marL="365125" lvl="0" indent="-255588" fontAlgn="base">
              <a:lnSpc>
                <a:spcPct val="100000"/>
              </a:lnSpc>
              <a:spcBef>
                <a:spcPts val="300"/>
              </a:spcBef>
              <a:spcAft>
                <a:spcPct val="0"/>
              </a:spcAft>
              <a:buClr>
                <a:srgbClr val="1B587C"/>
              </a:buClr>
              <a:buSzTx/>
              <a:buFont typeface="Georgia" panose="02040502050405020303" pitchFamily="18" charset="0"/>
              <a:buChar char="•"/>
              <a:defRPr/>
            </a:pPr>
            <a:r>
              <a:rPr lang="en-US" sz="2600" dirty="0">
                <a:solidFill>
                  <a:prstClr val="black"/>
                </a:solidFill>
                <a:latin typeface="Georgia"/>
              </a:rPr>
              <a:t>Foreshadowing:</a:t>
            </a:r>
          </a:p>
          <a:p>
            <a:pPr marL="657225" lvl="1" indent="-246063" fontAlgn="base">
              <a:lnSpc>
                <a:spcPct val="100000"/>
              </a:lnSpc>
              <a:spcBef>
                <a:spcPts val="300"/>
              </a:spcBef>
              <a:spcAft>
                <a:spcPct val="0"/>
              </a:spcAft>
              <a:buClr>
                <a:srgbClr val="9F2936"/>
              </a:buClr>
              <a:buSzTx/>
              <a:buFont typeface="Georgia" panose="02040502050405020303" pitchFamily="18" charset="0"/>
              <a:buChar char="▫"/>
              <a:defRPr/>
            </a:pPr>
            <a:r>
              <a:rPr lang="en-US" sz="2400" dirty="0">
                <a:solidFill>
                  <a:srgbClr val="9F2936"/>
                </a:solidFill>
                <a:latin typeface="Georgia"/>
              </a:rPr>
              <a:t>Rinehart’s personas are all stereotypical “black” roles</a:t>
            </a:r>
          </a:p>
          <a:p>
            <a:pPr marL="365125" lvl="0" indent="-255588" fontAlgn="base">
              <a:lnSpc>
                <a:spcPct val="100000"/>
              </a:lnSpc>
              <a:spcBef>
                <a:spcPts val="300"/>
              </a:spcBef>
              <a:spcAft>
                <a:spcPct val="0"/>
              </a:spcAft>
              <a:buClr>
                <a:srgbClr val="1B587C"/>
              </a:buClr>
              <a:buSzTx/>
              <a:buFont typeface="Georgia" panose="02040502050405020303" pitchFamily="18" charset="0"/>
              <a:buChar char="•"/>
              <a:defRPr/>
            </a:pPr>
            <a:r>
              <a:rPr lang="en-US" sz="2600" dirty="0">
                <a:solidFill>
                  <a:prstClr val="black"/>
                </a:solidFill>
                <a:latin typeface="Georgia"/>
              </a:rPr>
              <a:t>Irony:</a:t>
            </a:r>
          </a:p>
          <a:p>
            <a:pPr marL="657225" lvl="1" indent="-246063" fontAlgn="base">
              <a:lnSpc>
                <a:spcPct val="100000"/>
              </a:lnSpc>
              <a:spcBef>
                <a:spcPts val="300"/>
              </a:spcBef>
              <a:spcAft>
                <a:spcPct val="0"/>
              </a:spcAft>
              <a:buClr>
                <a:srgbClr val="9F2936"/>
              </a:buClr>
              <a:buSzTx/>
              <a:buFont typeface="Georgia" panose="02040502050405020303" pitchFamily="18" charset="0"/>
              <a:buChar char="▫"/>
              <a:defRPr/>
            </a:pPr>
            <a:r>
              <a:rPr lang="en-US" sz="2400" dirty="0">
                <a:solidFill>
                  <a:srgbClr val="9F2936"/>
                </a:solidFill>
                <a:latin typeface="Georgia"/>
              </a:rPr>
              <a:t>Jack advises IM (character) to “not lose his temper” right after he yelled at IM (character)</a:t>
            </a:r>
          </a:p>
          <a:p>
            <a:pPr marL="657225" lvl="1" indent="-246063" fontAlgn="base">
              <a:lnSpc>
                <a:spcPct val="100000"/>
              </a:lnSpc>
              <a:spcBef>
                <a:spcPts val="300"/>
              </a:spcBef>
              <a:spcAft>
                <a:spcPct val="0"/>
              </a:spcAft>
              <a:buClr>
                <a:srgbClr val="9F2936"/>
              </a:buClr>
              <a:buSzTx/>
              <a:buFont typeface="Georgia" panose="02040502050405020303" pitchFamily="18" charset="0"/>
              <a:buChar char="▫"/>
              <a:defRPr/>
            </a:pPr>
            <a:r>
              <a:rPr lang="en-US" sz="2400" dirty="0" err="1">
                <a:solidFill>
                  <a:srgbClr val="9F2936"/>
                </a:solidFill>
                <a:latin typeface="Georgia"/>
              </a:rPr>
              <a:t>Hambro</a:t>
            </a:r>
            <a:r>
              <a:rPr lang="en-US" sz="2400" dirty="0">
                <a:solidFill>
                  <a:srgbClr val="9F2936"/>
                </a:solidFill>
                <a:latin typeface="Georgia"/>
              </a:rPr>
              <a:t> tells IM (character) that he needs to sacrifice </a:t>
            </a:r>
          </a:p>
          <a:p>
            <a:pPr marL="365125" lvl="0" indent="-255588" fontAlgn="base">
              <a:lnSpc>
                <a:spcPct val="100000"/>
              </a:lnSpc>
              <a:spcBef>
                <a:spcPts val="300"/>
              </a:spcBef>
              <a:spcAft>
                <a:spcPct val="0"/>
              </a:spcAft>
              <a:buClr>
                <a:srgbClr val="1B587C"/>
              </a:buClr>
              <a:buSzTx/>
              <a:buFont typeface="Georgia" panose="02040502050405020303" pitchFamily="18" charset="0"/>
              <a:buChar char="•"/>
              <a:defRPr/>
            </a:pPr>
            <a:r>
              <a:rPr lang="en-US" sz="2600" dirty="0">
                <a:solidFill>
                  <a:prstClr val="black"/>
                </a:solidFill>
                <a:latin typeface="Georgia"/>
              </a:rPr>
              <a:t>Epiphany:</a:t>
            </a:r>
          </a:p>
          <a:p>
            <a:pPr marL="657225" lvl="1" indent="-246063" fontAlgn="base">
              <a:lnSpc>
                <a:spcPct val="100000"/>
              </a:lnSpc>
              <a:spcBef>
                <a:spcPts val="300"/>
              </a:spcBef>
              <a:spcAft>
                <a:spcPct val="0"/>
              </a:spcAft>
              <a:buClr>
                <a:srgbClr val="9F2936"/>
              </a:buClr>
              <a:buSzTx/>
              <a:buFont typeface="Georgia" panose="02040502050405020303" pitchFamily="18" charset="0"/>
              <a:buChar char="▫"/>
              <a:defRPr/>
            </a:pPr>
            <a:r>
              <a:rPr lang="en-US" sz="2400" dirty="0">
                <a:solidFill>
                  <a:srgbClr val="9F2936"/>
                </a:solidFill>
                <a:latin typeface="Georgia"/>
              </a:rPr>
              <a:t>IM (character)  realizes that Jack has been half blind the entire time</a:t>
            </a:r>
          </a:p>
          <a:p>
            <a:pPr marL="657225" lvl="1" indent="-246063" fontAlgn="base">
              <a:lnSpc>
                <a:spcPct val="100000"/>
              </a:lnSpc>
              <a:spcBef>
                <a:spcPts val="300"/>
              </a:spcBef>
              <a:spcAft>
                <a:spcPct val="0"/>
              </a:spcAft>
              <a:buClr>
                <a:srgbClr val="9F2936"/>
              </a:buClr>
              <a:buSzTx/>
              <a:buFont typeface="Georgia" panose="02040502050405020303" pitchFamily="18" charset="0"/>
              <a:buChar char="▫"/>
              <a:defRPr/>
            </a:pPr>
            <a:r>
              <a:rPr lang="en-US" sz="2400" dirty="0">
                <a:solidFill>
                  <a:srgbClr val="9F2936"/>
                </a:solidFill>
                <a:latin typeface="Georgia"/>
              </a:rPr>
              <a:t>IM (character) finally sees “invisibility” as a solution and escape</a:t>
            </a:r>
          </a:p>
          <a:p>
            <a:endParaRPr lang="en-US" dirty="0"/>
          </a:p>
        </p:txBody>
      </p:sp>
    </p:spTree>
    <p:extLst>
      <p:ext uri="{BB962C8B-B14F-4D97-AF65-F5344CB8AC3E}">
        <p14:creationId xmlns:p14="http://schemas.microsoft.com/office/powerpoint/2010/main" val="3050229703"/>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2000">
        <p15:prstTrans prst="fracture"/>
      </p:transition>
    </mc:Choice>
    <mc:Fallback>
      <p:transition xmlns:p14="http://schemas.microsoft.com/office/powerpoint/2010/main" spd="slow">
        <p:fade/>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8952" y="137160"/>
            <a:ext cx="10853928" cy="1060704"/>
          </a:xfrm>
        </p:spPr>
        <p:txBody>
          <a:bodyPr>
            <a:normAutofit/>
          </a:bodyPr>
          <a:lstStyle/>
          <a:p>
            <a:pPr algn="ctr"/>
            <a:r>
              <a:rPr lang="en-US" sz="4000" dirty="0" smtClean="0"/>
              <a:t>Historical information</a:t>
            </a:r>
            <a:endParaRPr lang="en-US" sz="4000" dirty="0"/>
          </a:p>
        </p:txBody>
      </p:sp>
      <p:sp>
        <p:nvSpPr>
          <p:cNvPr id="3" name="Content Placeholder 2"/>
          <p:cNvSpPr>
            <a:spLocks noGrp="1"/>
          </p:cNvSpPr>
          <p:nvPr>
            <p:ph idx="1"/>
          </p:nvPr>
        </p:nvSpPr>
        <p:spPr>
          <a:xfrm>
            <a:off x="557784" y="1197864"/>
            <a:ext cx="11301984" cy="5202936"/>
          </a:xfrm>
        </p:spPr>
        <p:txBody>
          <a:bodyPr>
            <a:noAutofit/>
          </a:bodyPr>
          <a:lstStyle/>
          <a:p>
            <a:pPr lvl="0"/>
            <a:r>
              <a:rPr lang="en-US" sz="3200" dirty="0"/>
              <a:t>Complete novel published in 1952</a:t>
            </a:r>
          </a:p>
          <a:p>
            <a:pPr lvl="0"/>
            <a:r>
              <a:rPr lang="en-US" sz="3200" dirty="0" smtClean="0"/>
              <a:t>Great </a:t>
            </a:r>
            <a:r>
              <a:rPr lang="en-US" sz="3200" dirty="0"/>
              <a:t>Migration</a:t>
            </a:r>
          </a:p>
          <a:p>
            <a:pPr lvl="0"/>
            <a:r>
              <a:rPr lang="en-US" sz="3200" dirty="0"/>
              <a:t>Booker T. Washington (education=equality)</a:t>
            </a:r>
          </a:p>
          <a:p>
            <a:pPr lvl="0"/>
            <a:r>
              <a:rPr lang="en-US" sz="3200" dirty="0"/>
              <a:t>W.E.B. Dubois (openly fight for rights/career)</a:t>
            </a:r>
          </a:p>
          <a:p>
            <a:pPr lvl="0"/>
            <a:r>
              <a:rPr lang="en-US" sz="3200" dirty="0"/>
              <a:t>Marcus Garvey (“Back to Africa” movement)</a:t>
            </a:r>
          </a:p>
          <a:p>
            <a:pPr lvl="0"/>
            <a:r>
              <a:rPr lang="en-US" sz="3200" dirty="0"/>
              <a:t>Existentialism (sought to define the meaning of individual existence in a seemingly meaningless universe)</a:t>
            </a:r>
          </a:p>
          <a:p>
            <a:endParaRPr lang="en-US" sz="2800" dirty="0"/>
          </a:p>
        </p:txBody>
      </p:sp>
    </p:spTree>
    <p:extLst>
      <p:ext uri="{BB962C8B-B14F-4D97-AF65-F5344CB8AC3E}">
        <p14:creationId xmlns:p14="http://schemas.microsoft.com/office/powerpoint/2010/main" val="224677887"/>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mv="urn:schemas-microsoft-com:mac:vml" xmlns="">
      <p:transition spd="slow">
        <p:dissolv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6888" y="100584"/>
            <a:ext cx="11567160" cy="914400"/>
          </a:xfrm>
        </p:spPr>
        <p:txBody>
          <a:bodyPr/>
          <a:lstStyle/>
          <a:p>
            <a:pPr algn="ctr"/>
            <a:r>
              <a:rPr lang="en-US" altLang="en-US" dirty="0"/>
              <a:t>Chapter 25: Riot part 1</a:t>
            </a:r>
            <a:endParaRPr lang="en-US" dirty="0"/>
          </a:p>
        </p:txBody>
      </p:sp>
      <p:sp>
        <p:nvSpPr>
          <p:cNvPr id="3" name="Content Placeholder 2"/>
          <p:cNvSpPr>
            <a:spLocks noGrp="1"/>
          </p:cNvSpPr>
          <p:nvPr>
            <p:ph idx="1"/>
          </p:nvPr>
        </p:nvSpPr>
        <p:spPr>
          <a:xfrm>
            <a:off x="246888" y="886968"/>
            <a:ext cx="11667744" cy="5971032"/>
          </a:xfrm>
        </p:spPr>
        <p:txBody>
          <a:bodyPr>
            <a:normAutofit/>
          </a:bodyPr>
          <a:lstStyle/>
          <a:p>
            <a:pPr marL="365125" lvl="0" indent="-255588" fontAlgn="base">
              <a:lnSpc>
                <a:spcPct val="100000"/>
              </a:lnSpc>
              <a:spcBef>
                <a:spcPts val="300"/>
              </a:spcBef>
              <a:spcAft>
                <a:spcPct val="0"/>
              </a:spcAft>
              <a:buClr>
                <a:srgbClr val="1B587C"/>
              </a:buClr>
              <a:buSzTx/>
              <a:buFont typeface="Georgia" panose="02040502050405020303" pitchFamily="18" charset="0"/>
              <a:buChar char="•"/>
              <a:defRPr/>
            </a:pPr>
            <a:r>
              <a:rPr lang="en-US" sz="2200" dirty="0">
                <a:solidFill>
                  <a:prstClr val="black"/>
                </a:solidFill>
                <a:latin typeface="Georgia"/>
              </a:rPr>
              <a:t>Setting:</a:t>
            </a:r>
          </a:p>
          <a:p>
            <a:pPr marL="657225" lvl="1" indent="-246063" fontAlgn="base">
              <a:lnSpc>
                <a:spcPct val="100000"/>
              </a:lnSpc>
              <a:spcBef>
                <a:spcPts val="300"/>
              </a:spcBef>
              <a:spcAft>
                <a:spcPct val="0"/>
              </a:spcAft>
              <a:buClr>
                <a:srgbClr val="9F2936"/>
              </a:buClr>
              <a:buSzTx/>
              <a:buFont typeface="Georgia" panose="02040502050405020303" pitchFamily="18" charset="0"/>
              <a:buChar char="▫"/>
              <a:defRPr/>
            </a:pPr>
            <a:r>
              <a:rPr lang="en-US" sz="2000" dirty="0">
                <a:solidFill>
                  <a:srgbClr val="9F2936"/>
                </a:solidFill>
                <a:latin typeface="Georgia"/>
              </a:rPr>
              <a:t>Streets of Harlem</a:t>
            </a:r>
          </a:p>
          <a:p>
            <a:pPr marL="365125" lvl="0" indent="-255588" fontAlgn="base">
              <a:lnSpc>
                <a:spcPct val="100000"/>
              </a:lnSpc>
              <a:spcBef>
                <a:spcPts val="300"/>
              </a:spcBef>
              <a:spcAft>
                <a:spcPct val="0"/>
              </a:spcAft>
              <a:buClr>
                <a:srgbClr val="1B587C"/>
              </a:buClr>
              <a:buSzTx/>
              <a:buFont typeface="Georgia" panose="02040502050405020303" pitchFamily="18" charset="0"/>
              <a:buChar char="•"/>
              <a:defRPr/>
            </a:pPr>
            <a:r>
              <a:rPr lang="en-US" sz="2200" dirty="0">
                <a:solidFill>
                  <a:prstClr val="black"/>
                </a:solidFill>
                <a:latin typeface="Georgia"/>
              </a:rPr>
              <a:t>Characters introduced:</a:t>
            </a:r>
          </a:p>
          <a:p>
            <a:pPr marL="657225" lvl="1" indent="-246063" fontAlgn="base">
              <a:lnSpc>
                <a:spcPct val="100000"/>
              </a:lnSpc>
              <a:spcBef>
                <a:spcPts val="300"/>
              </a:spcBef>
              <a:spcAft>
                <a:spcPct val="0"/>
              </a:spcAft>
              <a:buClr>
                <a:srgbClr val="9F2936"/>
              </a:buClr>
              <a:buSzTx/>
              <a:buFont typeface="Georgia" panose="02040502050405020303" pitchFamily="18" charset="0"/>
              <a:buChar char="▫"/>
              <a:defRPr/>
            </a:pPr>
            <a:r>
              <a:rPr lang="en-US" sz="2000" dirty="0" err="1">
                <a:solidFill>
                  <a:srgbClr val="9F2936"/>
                </a:solidFill>
                <a:latin typeface="Georgia"/>
              </a:rPr>
              <a:t>Dupre</a:t>
            </a:r>
            <a:r>
              <a:rPr lang="en-US" sz="2000" dirty="0">
                <a:solidFill>
                  <a:srgbClr val="9F2936"/>
                </a:solidFill>
                <a:latin typeface="Georgia"/>
              </a:rPr>
              <a:t> &amp; Scofield </a:t>
            </a:r>
          </a:p>
          <a:p>
            <a:pPr marL="365125" lvl="0" indent="-255588" fontAlgn="base">
              <a:lnSpc>
                <a:spcPct val="100000"/>
              </a:lnSpc>
              <a:spcBef>
                <a:spcPts val="300"/>
              </a:spcBef>
              <a:spcAft>
                <a:spcPct val="0"/>
              </a:spcAft>
              <a:buClr>
                <a:srgbClr val="1B587C"/>
              </a:buClr>
              <a:buSzTx/>
              <a:buFont typeface="Georgia" panose="02040502050405020303" pitchFamily="18" charset="0"/>
              <a:buChar char="•"/>
              <a:defRPr/>
            </a:pPr>
            <a:r>
              <a:rPr lang="en-US" sz="2200" dirty="0">
                <a:solidFill>
                  <a:prstClr val="black"/>
                </a:solidFill>
                <a:latin typeface="Georgia"/>
              </a:rPr>
              <a:t>Dialogue &amp; diction/syntax &amp; tone:</a:t>
            </a:r>
          </a:p>
          <a:p>
            <a:pPr marL="657225" lvl="1" indent="-246063" fontAlgn="base">
              <a:lnSpc>
                <a:spcPct val="100000"/>
              </a:lnSpc>
              <a:spcBef>
                <a:spcPts val="300"/>
              </a:spcBef>
              <a:spcAft>
                <a:spcPct val="0"/>
              </a:spcAft>
              <a:buClr>
                <a:srgbClr val="9F2936"/>
              </a:buClr>
              <a:buSzTx/>
              <a:buFont typeface="Georgia" panose="02040502050405020303" pitchFamily="18" charset="0"/>
              <a:buChar char="▫"/>
              <a:defRPr/>
            </a:pPr>
            <a:r>
              <a:rPr lang="en-US" sz="2000" dirty="0">
                <a:solidFill>
                  <a:srgbClr val="9F2936"/>
                </a:solidFill>
                <a:latin typeface="Georgia"/>
              </a:rPr>
              <a:t>Erratic syntax after IM (character) falls in manhole, mirrors state of mind</a:t>
            </a:r>
          </a:p>
          <a:p>
            <a:pPr marL="365125" lvl="0" indent="-255588" fontAlgn="base">
              <a:lnSpc>
                <a:spcPct val="100000"/>
              </a:lnSpc>
              <a:spcBef>
                <a:spcPts val="300"/>
              </a:spcBef>
              <a:spcAft>
                <a:spcPct val="0"/>
              </a:spcAft>
              <a:buClr>
                <a:srgbClr val="1B587C"/>
              </a:buClr>
              <a:buSzTx/>
              <a:buFont typeface="Georgia" panose="02040502050405020303" pitchFamily="18" charset="0"/>
              <a:buChar char="•"/>
              <a:defRPr/>
            </a:pPr>
            <a:r>
              <a:rPr lang="en-US" sz="2200" dirty="0">
                <a:solidFill>
                  <a:prstClr val="black"/>
                </a:solidFill>
                <a:latin typeface="Georgia"/>
              </a:rPr>
              <a:t>Allusions:</a:t>
            </a:r>
          </a:p>
          <a:p>
            <a:pPr marL="657225" lvl="1" indent="-246063" fontAlgn="base">
              <a:lnSpc>
                <a:spcPct val="100000"/>
              </a:lnSpc>
              <a:spcBef>
                <a:spcPts val="300"/>
              </a:spcBef>
              <a:spcAft>
                <a:spcPct val="0"/>
              </a:spcAft>
              <a:buClr>
                <a:srgbClr val="9F2936"/>
              </a:buClr>
              <a:buSzTx/>
              <a:buFont typeface="Georgia" panose="02040502050405020303" pitchFamily="18" charset="0"/>
              <a:buChar char="▫"/>
              <a:defRPr/>
            </a:pPr>
            <a:r>
              <a:rPr lang="en-US" sz="2000" dirty="0">
                <a:solidFill>
                  <a:srgbClr val="9F2936"/>
                </a:solidFill>
                <a:latin typeface="Georgia"/>
              </a:rPr>
              <a:t>Harlem Riot of 1935</a:t>
            </a:r>
          </a:p>
          <a:p>
            <a:pPr marL="657225" lvl="1" indent="-246063" fontAlgn="base">
              <a:lnSpc>
                <a:spcPct val="100000"/>
              </a:lnSpc>
              <a:spcBef>
                <a:spcPts val="300"/>
              </a:spcBef>
              <a:spcAft>
                <a:spcPct val="0"/>
              </a:spcAft>
              <a:buClr>
                <a:srgbClr val="9F2936"/>
              </a:buClr>
              <a:buSzTx/>
              <a:buFont typeface="Georgia" panose="02040502050405020303" pitchFamily="18" charset="0"/>
              <a:buChar char="▫"/>
              <a:defRPr/>
            </a:pPr>
            <a:r>
              <a:rPr lang="en-US" sz="2000" i="1" dirty="0">
                <a:solidFill>
                  <a:srgbClr val="9F2936"/>
                </a:solidFill>
                <a:latin typeface="Georgia"/>
              </a:rPr>
              <a:t>Uncle Tom’s Cabin</a:t>
            </a:r>
          </a:p>
          <a:p>
            <a:pPr marL="657225" lvl="1" indent="-246063" fontAlgn="base">
              <a:lnSpc>
                <a:spcPct val="100000"/>
              </a:lnSpc>
              <a:spcBef>
                <a:spcPts val="300"/>
              </a:spcBef>
              <a:spcAft>
                <a:spcPct val="0"/>
              </a:spcAft>
              <a:buClr>
                <a:srgbClr val="9F2936"/>
              </a:buClr>
              <a:buSzTx/>
              <a:buFont typeface="Georgia" panose="02040502050405020303" pitchFamily="18" charset="0"/>
              <a:buChar char="▫"/>
              <a:defRPr/>
            </a:pPr>
            <a:r>
              <a:rPr lang="en-US" sz="2000" dirty="0">
                <a:solidFill>
                  <a:srgbClr val="9F2936"/>
                </a:solidFill>
                <a:latin typeface="Georgia"/>
              </a:rPr>
              <a:t>Marcus Garvey</a:t>
            </a:r>
          </a:p>
          <a:p>
            <a:pPr marL="365125" lvl="0" indent="-255588" fontAlgn="base">
              <a:lnSpc>
                <a:spcPct val="100000"/>
              </a:lnSpc>
              <a:spcBef>
                <a:spcPts val="300"/>
              </a:spcBef>
              <a:spcAft>
                <a:spcPct val="0"/>
              </a:spcAft>
              <a:buClr>
                <a:srgbClr val="1B587C"/>
              </a:buClr>
              <a:buSzTx/>
              <a:buFont typeface="Georgia" panose="02040502050405020303" pitchFamily="18" charset="0"/>
              <a:buChar char="•"/>
              <a:defRPr/>
            </a:pPr>
            <a:r>
              <a:rPr lang="en-US" sz="2200" dirty="0">
                <a:solidFill>
                  <a:prstClr val="black"/>
                </a:solidFill>
                <a:latin typeface="Georgia"/>
              </a:rPr>
              <a:t>Symbols/motifs:</a:t>
            </a:r>
          </a:p>
          <a:p>
            <a:pPr marL="657225" lvl="1" indent="-246063" fontAlgn="base">
              <a:lnSpc>
                <a:spcPct val="100000"/>
              </a:lnSpc>
              <a:spcBef>
                <a:spcPts val="300"/>
              </a:spcBef>
              <a:spcAft>
                <a:spcPct val="0"/>
              </a:spcAft>
              <a:buClr>
                <a:srgbClr val="9F2936"/>
              </a:buClr>
              <a:buSzTx/>
              <a:buFont typeface="Georgia" panose="02040502050405020303" pitchFamily="18" charset="0"/>
              <a:buChar char="▫"/>
              <a:defRPr/>
            </a:pPr>
            <a:r>
              <a:rPr lang="en-US" sz="2000" dirty="0">
                <a:solidFill>
                  <a:srgbClr val="9F2936"/>
                </a:solidFill>
                <a:latin typeface="Georgia"/>
              </a:rPr>
              <a:t>White mannequins</a:t>
            </a:r>
          </a:p>
          <a:p>
            <a:pPr marL="657225" lvl="1" indent="-246063" fontAlgn="base">
              <a:lnSpc>
                <a:spcPct val="100000"/>
              </a:lnSpc>
              <a:spcBef>
                <a:spcPts val="300"/>
              </a:spcBef>
              <a:spcAft>
                <a:spcPct val="0"/>
              </a:spcAft>
              <a:buClr>
                <a:srgbClr val="9F2936"/>
              </a:buClr>
              <a:buSzTx/>
              <a:buFont typeface="Georgia" panose="02040502050405020303" pitchFamily="18" charset="0"/>
              <a:buChar char="▫"/>
              <a:defRPr/>
            </a:pPr>
            <a:r>
              <a:rPr lang="en-US" sz="2000" dirty="0">
                <a:solidFill>
                  <a:srgbClr val="9F2936"/>
                </a:solidFill>
                <a:latin typeface="Georgia"/>
              </a:rPr>
              <a:t>Burning of the tenement</a:t>
            </a:r>
          </a:p>
          <a:p>
            <a:pPr marL="657225" lvl="1" indent="-246063" fontAlgn="base">
              <a:lnSpc>
                <a:spcPct val="100000"/>
              </a:lnSpc>
              <a:spcBef>
                <a:spcPts val="300"/>
              </a:spcBef>
              <a:spcAft>
                <a:spcPct val="0"/>
              </a:spcAft>
              <a:buClr>
                <a:srgbClr val="9F2936"/>
              </a:buClr>
              <a:buSzTx/>
              <a:buFont typeface="Georgia" panose="02040502050405020303" pitchFamily="18" charset="0"/>
              <a:buChar char="▫"/>
              <a:defRPr/>
            </a:pPr>
            <a:r>
              <a:rPr lang="en-US" sz="2000" dirty="0">
                <a:solidFill>
                  <a:srgbClr val="9F2936"/>
                </a:solidFill>
                <a:latin typeface="Georgia"/>
              </a:rPr>
              <a:t>Manhole </a:t>
            </a:r>
          </a:p>
          <a:p>
            <a:pPr marL="657225" lvl="1" indent="-246063" fontAlgn="base">
              <a:lnSpc>
                <a:spcPct val="100000"/>
              </a:lnSpc>
              <a:spcBef>
                <a:spcPts val="300"/>
              </a:spcBef>
              <a:spcAft>
                <a:spcPct val="0"/>
              </a:spcAft>
              <a:buClr>
                <a:srgbClr val="9F2936"/>
              </a:buClr>
              <a:buSzTx/>
              <a:buFont typeface="Georgia" panose="02040502050405020303" pitchFamily="18" charset="0"/>
              <a:buChar char="▫"/>
              <a:defRPr/>
            </a:pPr>
            <a:r>
              <a:rPr lang="en-US" sz="2000" dirty="0">
                <a:solidFill>
                  <a:srgbClr val="9F2936"/>
                </a:solidFill>
                <a:latin typeface="Georgia"/>
              </a:rPr>
              <a:t>Briefcase &amp; documents</a:t>
            </a:r>
          </a:p>
          <a:p>
            <a:pPr marL="657225" lvl="1" indent="-246063" fontAlgn="base">
              <a:lnSpc>
                <a:spcPct val="100000"/>
              </a:lnSpc>
              <a:spcBef>
                <a:spcPts val="300"/>
              </a:spcBef>
              <a:spcAft>
                <a:spcPct val="0"/>
              </a:spcAft>
              <a:buClr>
                <a:srgbClr val="9F2936"/>
              </a:buClr>
              <a:buSzTx/>
              <a:buFont typeface="Georgia" panose="02040502050405020303" pitchFamily="18" charset="0"/>
              <a:buChar char="▫"/>
              <a:defRPr/>
            </a:pPr>
            <a:r>
              <a:rPr lang="en-US" sz="2000" dirty="0">
                <a:solidFill>
                  <a:srgbClr val="9F2936"/>
                </a:solidFill>
                <a:latin typeface="Georgia"/>
              </a:rPr>
              <a:t>Fire </a:t>
            </a:r>
          </a:p>
          <a:p>
            <a:endParaRPr lang="en-US" dirty="0"/>
          </a:p>
        </p:txBody>
      </p:sp>
    </p:spTree>
    <p:extLst>
      <p:ext uri="{BB962C8B-B14F-4D97-AF65-F5344CB8AC3E}">
        <p14:creationId xmlns:p14="http://schemas.microsoft.com/office/powerpoint/2010/main" val="3428246220"/>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2000">
        <p15:prstTrans prst="fracture"/>
      </p:transition>
    </mc:Choice>
    <mc:Fallback>
      <p:transition xmlns:p14="http://schemas.microsoft.com/office/powerpoint/2010/main" spd="slow">
        <p:fade/>
      </p:transition>
    </mc:Fallback>
  </mc:AlternateContent>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848" y="118872"/>
            <a:ext cx="10058400" cy="1014984"/>
          </a:xfrm>
        </p:spPr>
        <p:txBody>
          <a:bodyPr/>
          <a:lstStyle/>
          <a:p>
            <a:pPr algn="ctr"/>
            <a:r>
              <a:rPr lang="en-US" altLang="en-US" dirty="0"/>
              <a:t>Chapter 25: Riot part </a:t>
            </a:r>
            <a:r>
              <a:rPr lang="en-US" altLang="en-US" dirty="0" smtClean="0"/>
              <a:t>2</a:t>
            </a:r>
            <a:endParaRPr lang="en-US" dirty="0"/>
          </a:p>
        </p:txBody>
      </p:sp>
      <p:sp>
        <p:nvSpPr>
          <p:cNvPr id="3" name="Content Placeholder 2"/>
          <p:cNvSpPr>
            <a:spLocks noGrp="1"/>
          </p:cNvSpPr>
          <p:nvPr>
            <p:ph idx="1"/>
          </p:nvPr>
        </p:nvSpPr>
        <p:spPr>
          <a:xfrm>
            <a:off x="219456" y="1133856"/>
            <a:ext cx="11558016" cy="5724144"/>
          </a:xfrm>
        </p:spPr>
        <p:txBody>
          <a:bodyPr/>
          <a:lstStyle/>
          <a:p>
            <a:pPr marL="365125" lvl="0" indent="-255588" fontAlgn="base">
              <a:lnSpc>
                <a:spcPct val="100000"/>
              </a:lnSpc>
              <a:spcBef>
                <a:spcPts val="300"/>
              </a:spcBef>
              <a:spcAft>
                <a:spcPct val="0"/>
              </a:spcAft>
              <a:buClr>
                <a:srgbClr val="1B587C"/>
              </a:buClr>
              <a:buSzTx/>
              <a:buFont typeface="Georgia" panose="02040502050405020303" pitchFamily="18" charset="0"/>
              <a:buChar char="•"/>
              <a:defRPr/>
            </a:pPr>
            <a:r>
              <a:rPr lang="en-US" sz="2400" dirty="0">
                <a:solidFill>
                  <a:prstClr val="black"/>
                </a:solidFill>
                <a:latin typeface="Georgia"/>
              </a:rPr>
              <a:t>Imagery:</a:t>
            </a:r>
          </a:p>
          <a:p>
            <a:pPr marL="657225" lvl="1" indent="-246063" fontAlgn="base">
              <a:lnSpc>
                <a:spcPct val="100000"/>
              </a:lnSpc>
              <a:spcBef>
                <a:spcPts val="300"/>
              </a:spcBef>
              <a:spcAft>
                <a:spcPct val="0"/>
              </a:spcAft>
              <a:buClr>
                <a:srgbClr val="9F2936"/>
              </a:buClr>
              <a:buSzTx/>
              <a:buFont typeface="Georgia" panose="02040502050405020303" pitchFamily="18" charset="0"/>
              <a:buChar char="▫"/>
              <a:defRPr/>
            </a:pPr>
            <a:r>
              <a:rPr lang="en-US" sz="2400" dirty="0">
                <a:solidFill>
                  <a:srgbClr val="9F2936"/>
                </a:solidFill>
                <a:latin typeface="Georgia"/>
              </a:rPr>
              <a:t>Differences in description of </a:t>
            </a:r>
            <a:r>
              <a:rPr lang="en-US" sz="2400" dirty="0" err="1">
                <a:solidFill>
                  <a:srgbClr val="9F2936"/>
                </a:solidFill>
                <a:latin typeface="Georgia"/>
              </a:rPr>
              <a:t>Ras</a:t>
            </a:r>
            <a:r>
              <a:rPr lang="en-US" sz="2400" dirty="0">
                <a:solidFill>
                  <a:srgbClr val="9F2936"/>
                </a:solidFill>
                <a:latin typeface="Georgia"/>
              </a:rPr>
              <a:t> from </a:t>
            </a:r>
            <a:r>
              <a:rPr lang="en-US" sz="2400" dirty="0" err="1">
                <a:solidFill>
                  <a:srgbClr val="9F2936"/>
                </a:solidFill>
                <a:latin typeface="Georgia"/>
              </a:rPr>
              <a:t>pov</a:t>
            </a:r>
            <a:r>
              <a:rPr lang="en-US" sz="2400" dirty="0">
                <a:solidFill>
                  <a:srgbClr val="9F2936"/>
                </a:solidFill>
                <a:latin typeface="Georgia"/>
              </a:rPr>
              <a:t> of IM (character) and other bystanders</a:t>
            </a:r>
          </a:p>
          <a:p>
            <a:pPr marL="657225" lvl="1" indent="-246063" fontAlgn="base">
              <a:lnSpc>
                <a:spcPct val="100000"/>
              </a:lnSpc>
              <a:spcBef>
                <a:spcPts val="300"/>
              </a:spcBef>
              <a:spcAft>
                <a:spcPct val="0"/>
              </a:spcAft>
              <a:buClr>
                <a:srgbClr val="9F2936"/>
              </a:buClr>
              <a:buSzTx/>
              <a:buFont typeface="Georgia" panose="02040502050405020303" pitchFamily="18" charset="0"/>
              <a:buChar char="▫"/>
              <a:defRPr/>
            </a:pPr>
            <a:r>
              <a:rPr lang="en-US" sz="2400" dirty="0">
                <a:solidFill>
                  <a:srgbClr val="9F2936"/>
                </a:solidFill>
                <a:latin typeface="Georgia"/>
              </a:rPr>
              <a:t>IM (character) falls into the manhole (darkness) </a:t>
            </a:r>
          </a:p>
          <a:p>
            <a:pPr marL="365125" lvl="0" indent="-255588" fontAlgn="base">
              <a:lnSpc>
                <a:spcPct val="100000"/>
              </a:lnSpc>
              <a:spcBef>
                <a:spcPts val="300"/>
              </a:spcBef>
              <a:spcAft>
                <a:spcPct val="0"/>
              </a:spcAft>
              <a:buClr>
                <a:srgbClr val="1B587C"/>
              </a:buClr>
              <a:buSzTx/>
              <a:buFont typeface="Georgia" panose="02040502050405020303" pitchFamily="18" charset="0"/>
              <a:buChar char="•"/>
              <a:defRPr/>
            </a:pPr>
            <a:r>
              <a:rPr lang="en-US" sz="2400" dirty="0">
                <a:solidFill>
                  <a:prstClr val="black"/>
                </a:solidFill>
                <a:latin typeface="Georgia"/>
              </a:rPr>
              <a:t>Flashback:</a:t>
            </a:r>
          </a:p>
          <a:p>
            <a:pPr marL="657225" lvl="1" indent="-246063" fontAlgn="base">
              <a:lnSpc>
                <a:spcPct val="100000"/>
              </a:lnSpc>
              <a:spcBef>
                <a:spcPts val="300"/>
              </a:spcBef>
              <a:spcAft>
                <a:spcPct val="0"/>
              </a:spcAft>
              <a:buClr>
                <a:srgbClr val="9F2936"/>
              </a:buClr>
              <a:buSzTx/>
              <a:buFont typeface="Georgia" panose="02040502050405020303" pitchFamily="18" charset="0"/>
              <a:buChar char="▫"/>
              <a:defRPr/>
            </a:pPr>
            <a:r>
              <a:rPr lang="en-US" sz="2400" dirty="0">
                <a:solidFill>
                  <a:srgbClr val="9F2936"/>
                </a:solidFill>
                <a:latin typeface="Georgia"/>
              </a:rPr>
              <a:t>Riot reminds IM (character) of the Battle Royal: white men forcing black men to fight </a:t>
            </a:r>
          </a:p>
          <a:p>
            <a:pPr marL="365125" lvl="0" indent="-255588" fontAlgn="base">
              <a:lnSpc>
                <a:spcPct val="100000"/>
              </a:lnSpc>
              <a:spcBef>
                <a:spcPts val="300"/>
              </a:spcBef>
              <a:spcAft>
                <a:spcPct val="0"/>
              </a:spcAft>
              <a:buClr>
                <a:srgbClr val="1B587C"/>
              </a:buClr>
              <a:buSzTx/>
              <a:buFont typeface="Georgia" panose="02040502050405020303" pitchFamily="18" charset="0"/>
              <a:buChar char="•"/>
              <a:defRPr/>
            </a:pPr>
            <a:r>
              <a:rPr lang="en-US" sz="2400" dirty="0">
                <a:solidFill>
                  <a:prstClr val="black"/>
                </a:solidFill>
                <a:latin typeface="Georgia"/>
              </a:rPr>
              <a:t>Irony:</a:t>
            </a:r>
          </a:p>
          <a:p>
            <a:pPr marL="657225" lvl="1" indent="-246063" fontAlgn="base">
              <a:lnSpc>
                <a:spcPct val="100000"/>
              </a:lnSpc>
              <a:spcBef>
                <a:spcPts val="300"/>
              </a:spcBef>
              <a:spcAft>
                <a:spcPct val="0"/>
              </a:spcAft>
              <a:buClr>
                <a:srgbClr val="9F2936"/>
              </a:buClr>
              <a:buSzTx/>
              <a:buFont typeface="Georgia" panose="02040502050405020303" pitchFamily="18" charset="0"/>
              <a:buChar char="▫"/>
              <a:defRPr/>
            </a:pPr>
            <a:r>
              <a:rPr lang="en-US" sz="2400" dirty="0">
                <a:solidFill>
                  <a:srgbClr val="9F2936"/>
                </a:solidFill>
                <a:latin typeface="Georgia"/>
              </a:rPr>
              <a:t>Situational: IM (character) finally followed grandfather’s advice, backfired</a:t>
            </a:r>
          </a:p>
          <a:p>
            <a:pPr marL="365125" lvl="0" indent="-255588" fontAlgn="base">
              <a:lnSpc>
                <a:spcPct val="100000"/>
              </a:lnSpc>
              <a:spcBef>
                <a:spcPts val="300"/>
              </a:spcBef>
              <a:spcAft>
                <a:spcPct val="0"/>
              </a:spcAft>
              <a:buClr>
                <a:srgbClr val="1B587C"/>
              </a:buClr>
              <a:buSzTx/>
              <a:buFont typeface="Georgia" panose="02040502050405020303" pitchFamily="18" charset="0"/>
              <a:buChar char="•"/>
              <a:defRPr/>
            </a:pPr>
            <a:r>
              <a:rPr lang="en-US" sz="2400" dirty="0">
                <a:solidFill>
                  <a:prstClr val="black"/>
                </a:solidFill>
                <a:latin typeface="Georgia"/>
              </a:rPr>
              <a:t>Epiphany:</a:t>
            </a:r>
          </a:p>
          <a:p>
            <a:pPr marL="657225" lvl="1" indent="-246063" fontAlgn="base">
              <a:lnSpc>
                <a:spcPct val="100000"/>
              </a:lnSpc>
              <a:spcBef>
                <a:spcPts val="300"/>
              </a:spcBef>
              <a:spcAft>
                <a:spcPct val="0"/>
              </a:spcAft>
              <a:buClr>
                <a:srgbClr val="9F2936"/>
              </a:buClr>
              <a:buSzTx/>
              <a:buFont typeface="Georgia" panose="02040502050405020303" pitchFamily="18" charset="0"/>
              <a:buChar char="▫"/>
              <a:defRPr/>
            </a:pPr>
            <a:r>
              <a:rPr lang="en-US" sz="2400" dirty="0">
                <a:solidFill>
                  <a:srgbClr val="9F2936"/>
                </a:solidFill>
                <a:latin typeface="Georgia"/>
              </a:rPr>
              <a:t>Revealed that Jack wrote the anonymous note </a:t>
            </a:r>
          </a:p>
          <a:p>
            <a:pPr marL="657225" lvl="1" indent="-246063" fontAlgn="base">
              <a:lnSpc>
                <a:spcPct val="100000"/>
              </a:lnSpc>
              <a:spcBef>
                <a:spcPts val="300"/>
              </a:spcBef>
              <a:spcAft>
                <a:spcPct val="0"/>
              </a:spcAft>
              <a:buClr>
                <a:srgbClr val="9F2936"/>
              </a:buClr>
              <a:buSzTx/>
              <a:buFont typeface="Georgia" panose="02040502050405020303" pitchFamily="18" charset="0"/>
              <a:buChar char="▫"/>
              <a:defRPr/>
            </a:pPr>
            <a:r>
              <a:rPr lang="en-US" sz="2400" dirty="0">
                <a:solidFill>
                  <a:srgbClr val="9F2936"/>
                </a:solidFill>
                <a:latin typeface="Georgia"/>
              </a:rPr>
              <a:t>IM (character) realizes that he was being played by the Brotherhood all along </a:t>
            </a:r>
          </a:p>
          <a:p>
            <a:pPr marL="657225" lvl="1" indent="-246063" fontAlgn="base">
              <a:lnSpc>
                <a:spcPct val="100000"/>
              </a:lnSpc>
              <a:spcBef>
                <a:spcPts val="300"/>
              </a:spcBef>
              <a:spcAft>
                <a:spcPct val="0"/>
              </a:spcAft>
              <a:buClr>
                <a:srgbClr val="9F2936"/>
              </a:buClr>
              <a:buSzTx/>
              <a:buFont typeface="Georgia" panose="02040502050405020303" pitchFamily="18" charset="0"/>
              <a:buChar char="▫"/>
              <a:defRPr/>
            </a:pPr>
            <a:r>
              <a:rPr lang="en-US" sz="2400" dirty="0">
                <a:solidFill>
                  <a:srgbClr val="9F2936"/>
                </a:solidFill>
                <a:latin typeface="Georgia"/>
              </a:rPr>
              <a:t>By burning the documents, IM (narrator) cuts ties with his past once and for all, he is fully aware of the white man’s manipulation</a:t>
            </a:r>
          </a:p>
          <a:p>
            <a:pPr marL="365125" lvl="0" indent="-255588" eaLnBrk="0" fontAlgn="base" hangingPunct="0">
              <a:lnSpc>
                <a:spcPct val="100000"/>
              </a:lnSpc>
              <a:spcBef>
                <a:spcPts val="300"/>
              </a:spcBef>
              <a:spcAft>
                <a:spcPct val="0"/>
              </a:spcAft>
              <a:buClr>
                <a:srgbClr val="1B587C"/>
              </a:buClr>
              <a:buSzTx/>
              <a:buFont typeface="Georgia" panose="02040502050405020303" pitchFamily="18" charset="0"/>
              <a:buChar char="•"/>
              <a:defRPr/>
            </a:pPr>
            <a:endParaRPr lang="en-US" sz="2200" dirty="0">
              <a:solidFill>
                <a:prstClr val="black"/>
              </a:solidFill>
              <a:latin typeface="Georgia"/>
            </a:endParaRPr>
          </a:p>
          <a:p>
            <a:pPr marL="0" indent="0">
              <a:buNone/>
            </a:pPr>
            <a:endParaRPr lang="en-US" dirty="0"/>
          </a:p>
        </p:txBody>
      </p:sp>
    </p:spTree>
    <p:extLst>
      <p:ext uri="{BB962C8B-B14F-4D97-AF65-F5344CB8AC3E}">
        <p14:creationId xmlns:p14="http://schemas.microsoft.com/office/powerpoint/2010/main" val="2829927595"/>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872" y="73152"/>
            <a:ext cx="12073128" cy="749808"/>
          </a:xfrm>
        </p:spPr>
        <p:txBody>
          <a:bodyPr>
            <a:normAutofit fontScale="90000"/>
          </a:bodyPr>
          <a:lstStyle/>
          <a:p>
            <a:pPr algn="ctr"/>
            <a:r>
              <a:rPr lang="en-US" altLang="en-US" dirty="0"/>
              <a:t>Epilogue </a:t>
            </a:r>
            <a:endParaRPr lang="en-US" dirty="0"/>
          </a:p>
        </p:txBody>
      </p:sp>
      <p:sp>
        <p:nvSpPr>
          <p:cNvPr id="3" name="Content Placeholder 2"/>
          <p:cNvSpPr>
            <a:spLocks noGrp="1"/>
          </p:cNvSpPr>
          <p:nvPr>
            <p:ph idx="1"/>
          </p:nvPr>
        </p:nvSpPr>
        <p:spPr>
          <a:xfrm>
            <a:off x="0" y="749808"/>
            <a:ext cx="12192000" cy="5843016"/>
          </a:xfrm>
        </p:spPr>
        <p:txBody>
          <a:bodyPr>
            <a:normAutofit/>
          </a:bodyPr>
          <a:lstStyle/>
          <a:p>
            <a:pPr marL="365125" lvl="0" indent="-255588" fontAlgn="base">
              <a:lnSpc>
                <a:spcPct val="100000"/>
              </a:lnSpc>
              <a:spcBef>
                <a:spcPts val="300"/>
              </a:spcBef>
              <a:spcAft>
                <a:spcPct val="0"/>
              </a:spcAft>
              <a:buClr>
                <a:srgbClr val="1B587C"/>
              </a:buClr>
              <a:buSzTx/>
              <a:buFont typeface="Georgia" panose="02040502050405020303" pitchFamily="18" charset="0"/>
              <a:buChar char="•"/>
              <a:defRPr/>
            </a:pPr>
            <a:r>
              <a:rPr lang="en-US" sz="2400" dirty="0">
                <a:solidFill>
                  <a:prstClr val="black"/>
                </a:solidFill>
                <a:latin typeface="Georgia"/>
              </a:rPr>
              <a:t>Setting</a:t>
            </a:r>
          </a:p>
          <a:p>
            <a:pPr marL="657225" lvl="1" indent="-246063" fontAlgn="base">
              <a:lnSpc>
                <a:spcPct val="100000"/>
              </a:lnSpc>
              <a:spcBef>
                <a:spcPts val="300"/>
              </a:spcBef>
              <a:spcAft>
                <a:spcPct val="0"/>
              </a:spcAft>
              <a:buClr>
                <a:srgbClr val="9F2936"/>
              </a:buClr>
              <a:buSzTx/>
              <a:buFont typeface="Georgia" panose="02040502050405020303" pitchFamily="18" charset="0"/>
              <a:buChar char="▫"/>
              <a:defRPr/>
            </a:pPr>
            <a:r>
              <a:rPr lang="en-US" sz="2400" dirty="0">
                <a:solidFill>
                  <a:srgbClr val="9F2936"/>
                </a:solidFill>
                <a:latin typeface="Georgia"/>
              </a:rPr>
              <a:t>IM’s basement, subway</a:t>
            </a:r>
          </a:p>
          <a:p>
            <a:pPr marL="365125" lvl="0" indent="-255588" fontAlgn="base">
              <a:lnSpc>
                <a:spcPct val="100000"/>
              </a:lnSpc>
              <a:spcBef>
                <a:spcPts val="300"/>
              </a:spcBef>
              <a:spcAft>
                <a:spcPct val="0"/>
              </a:spcAft>
              <a:buClr>
                <a:srgbClr val="1B587C"/>
              </a:buClr>
              <a:buSzTx/>
              <a:buFont typeface="Georgia" panose="02040502050405020303" pitchFamily="18" charset="0"/>
              <a:buChar char="•"/>
              <a:defRPr/>
            </a:pPr>
            <a:r>
              <a:rPr lang="en-US" sz="2400" dirty="0">
                <a:solidFill>
                  <a:prstClr val="black"/>
                </a:solidFill>
                <a:latin typeface="Georgia"/>
              </a:rPr>
              <a:t>Point-of-view/narration:</a:t>
            </a:r>
          </a:p>
          <a:p>
            <a:pPr marL="657225" lvl="1" indent="-246063" fontAlgn="base">
              <a:lnSpc>
                <a:spcPct val="100000"/>
              </a:lnSpc>
              <a:spcBef>
                <a:spcPts val="300"/>
              </a:spcBef>
              <a:spcAft>
                <a:spcPct val="0"/>
              </a:spcAft>
              <a:buClr>
                <a:srgbClr val="9F2936"/>
              </a:buClr>
              <a:buSzTx/>
              <a:buFont typeface="Georgia" panose="02040502050405020303" pitchFamily="18" charset="0"/>
              <a:buChar char="▫"/>
              <a:defRPr/>
            </a:pPr>
            <a:r>
              <a:rPr lang="en-US" sz="2400" dirty="0">
                <a:solidFill>
                  <a:srgbClr val="9F2936"/>
                </a:solidFill>
                <a:latin typeface="Georgia"/>
              </a:rPr>
              <a:t>Narration is firmly in the hands of IM (narrator) again</a:t>
            </a:r>
          </a:p>
          <a:p>
            <a:pPr marL="657225" lvl="1" indent="-246063" fontAlgn="base">
              <a:lnSpc>
                <a:spcPct val="100000"/>
              </a:lnSpc>
              <a:spcBef>
                <a:spcPts val="300"/>
              </a:spcBef>
              <a:spcAft>
                <a:spcPct val="0"/>
              </a:spcAft>
              <a:buClr>
                <a:srgbClr val="9F2936"/>
              </a:buClr>
              <a:buSzTx/>
              <a:buFont typeface="Georgia" panose="02040502050405020303" pitchFamily="18" charset="0"/>
              <a:buChar char="▫"/>
              <a:defRPr/>
            </a:pPr>
            <a:r>
              <a:rPr lang="en-US" sz="2400" dirty="0">
                <a:solidFill>
                  <a:srgbClr val="9F2936"/>
                </a:solidFill>
                <a:latin typeface="Georgia"/>
              </a:rPr>
              <a:t>Voice is more positive than in the prologue</a:t>
            </a:r>
          </a:p>
          <a:p>
            <a:pPr marL="657225" lvl="1" indent="-246063" fontAlgn="base">
              <a:lnSpc>
                <a:spcPct val="100000"/>
              </a:lnSpc>
              <a:spcBef>
                <a:spcPts val="300"/>
              </a:spcBef>
              <a:spcAft>
                <a:spcPct val="0"/>
              </a:spcAft>
              <a:buClr>
                <a:srgbClr val="9F2936"/>
              </a:buClr>
              <a:buSzTx/>
              <a:buFont typeface="Georgia" panose="02040502050405020303" pitchFamily="18" charset="0"/>
              <a:buChar char="▫"/>
              <a:defRPr/>
            </a:pPr>
            <a:r>
              <a:rPr lang="en-US" sz="2400" dirty="0">
                <a:solidFill>
                  <a:srgbClr val="9F2936"/>
                </a:solidFill>
                <a:latin typeface="Georgia"/>
              </a:rPr>
              <a:t>IM (narrator) is still in the process of defining himself and thinking about his future</a:t>
            </a:r>
          </a:p>
          <a:p>
            <a:pPr marL="365125" lvl="0" indent="-255588" fontAlgn="base">
              <a:lnSpc>
                <a:spcPct val="100000"/>
              </a:lnSpc>
              <a:spcBef>
                <a:spcPts val="300"/>
              </a:spcBef>
              <a:spcAft>
                <a:spcPct val="0"/>
              </a:spcAft>
              <a:buClr>
                <a:srgbClr val="1B587C"/>
              </a:buClr>
              <a:buSzTx/>
              <a:buFont typeface="Georgia" panose="02040502050405020303" pitchFamily="18" charset="0"/>
              <a:buChar char="•"/>
              <a:defRPr/>
            </a:pPr>
            <a:r>
              <a:rPr lang="en-US" sz="2400" dirty="0">
                <a:solidFill>
                  <a:prstClr val="black"/>
                </a:solidFill>
                <a:latin typeface="Georgia"/>
              </a:rPr>
              <a:t>Characterization:</a:t>
            </a:r>
          </a:p>
          <a:p>
            <a:pPr marL="657225" lvl="1" indent="-246063" fontAlgn="base">
              <a:lnSpc>
                <a:spcPct val="100000"/>
              </a:lnSpc>
              <a:spcBef>
                <a:spcPts val="300"/>
              </a:spcBef>
              <a:spcAft>
                <a:spcPct val="0"/>
              </a:spcAft>
              <a:buClr>
                <a:srgbClr val="9F2936"/>
              </a:buClr>
              <a:buSzTx/>
              <a:buFont typeface="Georgia" panose="02040502050405020303" pitchFamily="18" charset="0"/>
              <a:buChar char="▫"/>
              <a:defRPr/>
            </a:pPr>
            <a:r>
              <a:rPr lang="en-US" sz="2400" dirty="0">
                <a:solidFill>
                  <a:srgbClr val="9F2936"/>
                </a:solidFill>
                <a:latin typeface="Georgia"/>
              </a:rPr>
              <a:t>IM (narrator) is much more optimistic than in the Prologue</a:t>
            </a:r>
          </a:p>
          <a:p>
            <a:pPr marL="657225" lvl="1" indent="-246063" fontAlgn="base">
              <a:lnSpc>
                <a:spcPct val="100000"/>
              </a:lnSpc>
              <a:spcBef>
                <a:spcPts val="300"/>
              </a:spcBef>
              <a:spcAft>
                <a:spcPct val="0"/>
              </a:spcAft>
              <a:buClr>
                <a:srgbClr val="9F2936"/>
              </a:buClr>
              <a:buSzTx/>
              <a:buFont typeface="Georgia" panose="02040502050405020303" pitchFamily="18" charset="0"/>
              <a:buChar char="▫"/>
              <a:defRPr/>
            </a:pPr>
            <a:r>
              <a:rPr lang="en-US" sz="2400" dirty="0">
                <a:solidFill>
                  <a:srgbClr val="9F2936"/>
                </a:solidFill>
                <a:latin typeface="Georgia"/>
              </a:rPr>
              <a:t>Indicates that telling his story is cleansing </a:t>
            </a:r>
          </a:p>
          <a:p>
            <a:pPr marL="365125" lvl="0" indent="-255588" fontAlgn="base">
              <a:lnSpc>
                <a:spcPct val="100000"/>
              </a:lnSpc>
              <a:spcBef>
                <a:spcPts val="300"/>
              </a:spcBef>
              <a:spcAft>
                <a:spcPct val="0"/>
              </a:spcAft>
              <a:buClr>
                <a:srgbClr val="1B587C"/>
              </a:buClr>
              <a:buSzTx/>
              <a:buFont typeface="Georgia" panose="02040502050405020303" pitchFamily="18" charset="0"/>
              <a:buChar char="•"/>
              <a:defRPr/>
            </a:pPr>
            <a:r>
              <a:rPr lang="en-US" sz="2400" dirty="0">
                <a:solidFill>
                  <a:prstClr val="black"/>
                </a:solidFill>
                <a:latin typeface="Georgia"/>
              </a:rPr>
              <a:t>Dialogue &amp; diction/syntax &amp; tone:</a:t>
            </a:r>
          </a:p>
          <a:p>
            <a:pPr marL="657225" lvl="1" indent="-246063" fontAlgn="base">
              <a:lnSpc>
                <a:spcPct val="100000"/>
              </a:lnSpc>
              <a:spcBef>
                <a:spcPts val="300"/>
              </a:spcBef>
              <a:spcAft>
                <a:spcPct val="0"/>
              </a:spcAft>
              <a:buClr>
                <a:srgbClr val="9F2936"/>
              </a:buClr>
              <a:buSzTx/>
              <a:buFont typeface="Georgia" panose="02040502050405020303" pitchFamily="18" charset="0"/>
              <a:buChar char="▫"/>
              <a:defRPr/>
            </a:pPr>
            <a:r>
              <a:rPr lang="en-US" sz="2400" dirty="0">
                <a:solidFill>
                  <a:srgbClr val="9F2936"/>
                </a:solidFill>
                <a:latin typeface="Georgia"/>
              </a:rPr>
              <a:t>Juxtaposition of chaos &amp; order, underground &amp; within society, invisibility &amp; contributing to humanity </a:t>
            </a:r>
          </a:p>
          <a:p>
            <a:pPr marL="657225" lvl="1" indent="-246063" fontAlgn="base">
              <a:lnSpc>
                <a:spcPct val="100000"/>
              </a:lnSpc>
              <a:spcBef>
                <a:spcPts val="300"/>
              </a:spcBef>
              <a:spcAft>
                <a:spcPct val="0"/>
              </a:spcAft>
              <a:buClr>
                <a:srgbClr val="9F2936"/>
              </a:buClr>
              <a:buSzTx/>
              <a:buFont typeface="Georgia" panose="02040502050405020303" pitchFamily="18" charset="0"/>
              <a:buChar char="▫"/>
              <a:defRPr/>
            </a:pPr>
            <a:r>
              <a:rPr lang="en-US" sz="2400" dirty="0">
                <a:solidFill>
                  <a:srgbClr val="9F2936"/>
                </a:solidFill>
                <a:latin typeface="Georgia"/>
              </a:rPr>
              <a:t>Tone is  not as dark, more reflective and </a:t>
            </a:r>
            <a:r>
              <a:rPr lang="en-US" sz="2400" dirty="0" smtClean="0">
                <a:solidFill>
                  <a:srgbClr val="9F2936"/>
                </a:solidFill>
                <a:latin typeface="Georgia"/>
              </a:rPr>
              <a:t>progressive</a:t>
            </a:r>
            <a:endParaRPr lang="en-US" sz="2400" dirty="0">
              <a:solidFill>
                <a:srgbClr val="9F2936"/>
              </a:solidFill>
              <a:latin typeface="Georgia"/>
            </a:endParaRPr>
          </a:p>
        </p:txBody>
      </p:sp>
    </p:spTree>
    <p:extLst>
      <p:ext uri="{BB962C8B-B14F-4D97-AF65-F5344CB8AC3E}">
        <p14:creationId xmlns:p14="http://schemas.microsoft.com/office/powerpoint/2010/main" val="434511834"/>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mv="urn:schemas-microsoft-com:mac:vml" xmlns="">
      <p:transition spd="slow">
        <p:fade/>
      </p:transition>
    </mc:Fallback>
  </mc:AlternateContent>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848" y="73152"/>
            <a:ext cx="10058400" cy="722376"/>
          </a:xfrm>
        </p:spPr>
        <p:txBody>
          <a:bodyPr>
            <a:normAutofit fontScale="90000"/>
          </a:bodyPr>
          <a:lstStyle/>
          <a:p>
            <a:pPr algn="ctr"/>
            <a:r>
              <a:rPr lang="en-US" dirty="0" smtClean="0"/>
              <a:t>Epilogue part 2 </a:t>
            </a:r>
            <a:endParaRPr lang="en-US" dirty="0"/>
          </a:p>
        </p:txBody>
      </p:sp>
      <p:sp>
        <p:nvSpPr>
          <p:cNvPr id="3" name="Content Placeholder 2"/>
          <p:cNvSpPr>
            <a:spLocks noGrp="1"/>
          </p:cNvSpPr>
          <p:nvPr>
            <p:ph idx="1"/>
          </p:nvPr>
        </p:nvSpPr>
        <p:spPr>
          <a:xfrm>
            <a:off x="374904" y="795528"/>
            <a:ext cx="11430000" cy="5376672"/>
          </a:xfrm>
        </p:spPr>
        <p:txBody>
          <a:bodyPr>
            <a:normAutofit/>
          </a:bodyPr>
          <a:lstStyle/>
          <a:p>
            <a:pPr marL="365125" lvl="0" indent="-255588" fontAlgn="base">
              <a:lnSpc>
                <a:spcPct val="100000"/>
              </a:lnSpc>
              <a:spcBef>
                <a:spcPts val="300"/>
              </a:spcBef>
              <a:spcAft>
                <a:spcPct val="0"/>
              </a:spcAft>
              <a:buClr>
                <a:srgbClr val="1B587C"/>
              </a:buClr>
              <a:buSzTx/>
              <a:buFont typeface="Georgia" panose="02040502050405020303" pitchFamily="18" charset="0"/>
              <a:buChar char="•"/>
              <a:defRPr/>
            </a:pPr>
            <a:r>
              <a:rPr lang="en-US" sz="2400" dirty="0">
                <a:solidFill>
                  <a:prstClr val="black"/>
                </a:solidFill>
                <a:latin typeface="Georgia"/>
              </a:rPr>
              <a:t>Symbols/motifs:</a:t>
            </a:r>
          </a:p>
          <a:p>
            <a:pPr marL="657225" lvl="1" indent="-246063" fontAlgn="base">
              <a:lnSpc>
                <a:spcPct val="100000"/>
              </a:lnSpc>
              <a:spcBef>
                <a:spcPts val="300"/>
              </a:spcBef>
              <a:spcAft>
                <a:spcPct val="0"/>
              </a:spcAft>
              <a:buClr>
                <a:srgbClr val="9F2936"/>
              </a:buClr>
              <a:buSzTx/>
              <a:buFont typeface="Georgia" panose="02040502050405020303" pitchFamily="18" charset="0"/>
              <a:buChar char="▫"/>
              <a:defRPr/>
            </a:pPr>
            <a:r>
              <a:rPr lang="en-US" sz="2400" dirty="0">
                <a:solidFill>
                  <a:srgbClr val="9F2936"/>
                </a:solidFill>
                <a:latin typeface="Georgia"/>
              </a:rPr>
              <a:t>IM (narrator) recalls many that appeared in the Prologue and within the story</a:t>
            </a:r>
          </a:p>
          <a:p>
            <a:pPr marL="365125" lvl="0" indent="-255588" fontAlgn="base">
              <a:lnSpc>
                <a:spcPct val="100000"/>
              </a:lnSpc>
              <a:spcBef>
                <a:spcPts val="300"/>
              </a:spcBef>
              <a:spcAft>
                <a:spcPct val="0"/>
              </a:spcAft>
              <a:buClr>
                <a:srgbClr val="1B587C"/>
              </a:buClr>
              <a:buSzTx/>
              <a:buFont typeface="Georgia" panose="02040502050405020303" pitchFamily="18" charset="0"/>
              <a:buChar char="•"/>
              <a:defRPr/>
            </a:pPr>
            <a:r>
              <a:rPr lang="en-US" sz="2400" dirty="0">
                <a:solidFill>
                  <a:prstClr val="black"/>
                </a:solidFill>
                <a:latin typeface="Georgia"/>
              </a:rPr>
              <a:t>Epiphany:</a:t>
            </a:r>
          </a:p>
          <a:p>
            <a:pPr marL="657225" lvl="1" indent="-246063" fontAlgn="base">
              <a:lnSpc>
                <a:spcPct val="100000"/>
              </a:lnSpc>
              <a:spcBef>
                <a:spcPts val="300"/>
              </a:spcBef>
              <a:spcAft>
                <a:spcPct val="0"/>
              </a:spcAft>
              <a:buClr>
                <a:srgbClr val="9F2936"/>
              </a:buClr>
              <a:buSzTx/>
              <a:buFont typeface="Georgia" panose="02040502050405020303" pitchFamily="18" charset="0"/>
              <a:buChar char="▫"/>
              <a:defRPr/>
            </a:pPr>
            <a:r>
              <a:rPr lang="en-US" sz="2400" dirty="0">
                <a:solidFill>
                  <a:srgbClr val="9F2936"/>
                </a:solidFill>
                <a:latin typeface="Georgia"/>
              </a:rPr>
              <a:t>IM (narrator) rejects the messages of both his grandfather and the veteran</a:t>
            </a:r>
          </a:p>
          <a:p>
            <a:pPr marL="657225" lvl="1" indent="-246063" fontAlgn="base">
              <a:lnSpc>
                <a:spcPct val="100000"/>
              </a:lnSpc>
              <a:spcBef>
                <a:spcPts val="300"/>
              </a:spcBef>
              <a:spcAft>
                <a:spcPct val="0"/>
              </a:spcAft>
              <a:buClr>
                <a:srgbClr val="9F2936"/>
              </a:buClr>
              <a:buSzTx/>
              <a:buFont typeface="Georgia" panose="02040502050405020303" pitchFamily="18" charset="0"/>
              <a:buChar char="▫"/>
              <a:defRPr/>
            </a:pPr>
            <a:r>
              <a:rPr lang="en-US" sz="2400" dirty="0">
                <a:solidFill>
                  <a:srgbClr val="9F2936"/>
                </a:solidFill>
                <a:latin typeface="Georgia"/>
              </a:rPr>
              <a:t>IM’s “infinite possibilities” are a hyperbole of the freedom of speech from the Prologue </a:t>
            </a:r>
          </a:p>
          <a:p>
            <a:pPr marL="657225" lvl="1" indent="-246063" fontAlgn="base">
              <a:lnSpc>
                <a:spcPct val="100000"/>
              </a:lnSpc>
              <a:spcBef>
                <a:spcPts val="300"/>
              </a:spcBef>
              <a:spcAft>
                <a:spcPct val="0"/>
              </a:spcAft>
              <a:buClr>
                <a:srgbClr val="9F2936"/>
              </a:buClr>
              <a:buSzTx/>
              <a:buFont typeface="Georgia" panose="02040502050405020303" pitchFamily="18" charset="0"/>
              <a:buChar char="▫"/>
              <a:defRPr/>
            </a:pPr>
            <a:r>
              <a:rPr lang="en-US" sz="2400" dirty="0">
                <a:solidFill>
                  <a:srgbClr val="9F2936"/>
                </a:solidFill>
                <a:latin typeface="Georgia"/>
              </a:rPr>
              <a:t>IM (narrator) realizes that invisibility like Rinehart’s is not desired,  he needs to go back above ground and play an active role in society  in order to become truly visible</a:t>
            </a:r>
          </a:p>
          <a:p>
            <a:pPr marL="922338" lvl="2" indent="-219075" fontAlgn="base">
              <a:lnSpc>
                <a:spcPct val="100000"/>
              </a:lnSpc>
              <a:spcBef>
                <a:spcPts val="300"/>
              </a:spcBef>
              <a:spcAft>
                <a:spcPct val="0"/>
              </a:spcAft>
              <a:buClr>
                <a:srgbClr val="F07F09"/>
              </a:buClr>
              <a:buSzTx/>
              <a:buFont typeface="Wingdings 2" panose="05020102010507070707" pitchFamily="18" charset="2"/>
              <a:buChar char=""/>
              <a:defRPr/>
            </a:pPr>
            <a:r>
              <a:rPr lang="en-US" sz="2400" dirty="0">
                <a:solidFill>
                  <a:srgbClr val="F07F09"/>
                </a:solidFill>
                <a:latin typeface="Georgia"/>
              </a:rPr>
              <a:t>“Life is to be lived, not controlled; and humanity is won by continuing to play in face of certain defeat” (577).</a:t>
            </a:r>
          </a:p>
          <a:p>
            <a:endParaRPr lang="en-US" sz="2400" dirty="0"/>
          </a:p>
        </p:txBody>
      </p:sp>
    </p:spTree>
    <p:extLst>
      <p:ext uri="{BB962C8B-B14F-4D97-AF65-F5344CB8AC3E}">
        <p14:creationId xmlns:p14="http://schemas.microsoft.com/office/powerpoint/2010/main" val="2902733403"/>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mv="urn:schemas-microsoft-com:mac:vml" xmlns="">
      <p:transition spd="slow">
        <p:fade/>
      </p:transition>
    </mc:Fallback>
  </mc:AlternateContent>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848" y="0"/>
            <a:ext cx="10058400" cy="1124712"/>
          </a:xfrm>
        </p:spPr>
        <p:txBody>
          <a:bodyPr>
            <a:normAutofit/>
          </a:bodyPr>
          <a:lstStyle/>
          <a:p>
            <a:pPr algn="ctr"/>
            <a:r>
              <a:rPr lang="en-US" dirty="0" smtClean="0"/>
              <a:t>Characters </a:t>
            </a:r>
            <a:endParaRPr lang="en-US" dirty="0"/>
          </a:p>
        </p:txBody>
      </p:sp>
      <p:sp>
        <p:nvSpPr>
          <p:cNvPr id="3" name="Content Placeholder 2"/>
          <p:cNvSpPr>
            <a:spLocks noGrp="1"/>
          </p:cNvSpPr>
          <p:nvPr>
            <p:ph idx="1"/>
          </p:nvPr>
        </p:nvSpPr>
        <p:spPr>
          <a:xfrm>
            <a:off x="210312" y="1124712"/>
            <a:ext cx="11777472" cy="5203474"/>
          </a:xfrm>
        </p:spPr>
        <p:txBody>
          <a:bodyPr>
            <a:normAutofit/>
          </a:bodyPr>
          <a:lstStyle/>
          <a:p>
            <a:pPr lvl="0"/>
            <a:r>
              <a:rPr lang="en-US" sz="2800" dirty="0"/>
              <a:t>Narrator- unnamed protagonist/Prizefighter/Hero</a:t>
            </a:r>
          </a:p>
          <a:p>
            <a:pPr lvl="0"/>
            <a:r>
              <a:rPr lang="en-US" sz="2800" dirty="0"/>
              <a:t>Mr. Norton- The College Trustee /Benefactor</a:t>
            </a:r>
          </a:p>
          <a:p>
            <a:pPr lvl="0"/>
            <a:r>
              <a:rPr lang="en-US" sz="2800" dirty="0"/>
              <a:t>Jim </a:t>
            </a:r>
            <a:r>
              <a:rPr lang="en-US" sz="2800" dirty="0" err="1"/>
              <a:t>Trueblood</a:t>
            </a:r>
            <a:r>
              <a:rPr lang="en-US" sz="2800" dirty="0"/>
              <a:t>-Incestuous Sharecropper/The True “Brother”</a:t>
            </a:r>
          </a:p>
          <a:p>
            <a:pPr lvl="0"/>
            <a:r>
              <a:rPr lang="en-US" sz="2800" dirty="0"/>
              <a:t>Dr</a:t>
            </a:r>
            <a:r>
              <a:rPr lang="en-US" sz="2800" dirty="0" smtClean="0"/>
              <a:t>. Bledsoe- </a:t>
            </a:r>
            <a:r>
              <a:rPr lang="en-US" sz="2800" dirty="0"/>
              <a:t>College President/The Sellout</a:t>
            </a:r>
          </a:p>
          <a:p>
            <a:pPr lvl="0"/>
            <a:r>
              <a:rPr lang="en-US" sz="2800" dirty="0"/>
              <a:t>Rev. Homer Barbee-Speaker at the last chapel/Blind Orator</a:t>
            </a:r>
          </a:p>
          <a:p>
            <a:pPr lvl="0"/>
            <a:r>
              <a:rPr lang="en-US" sz="2800" dirty="0"/>
              <a:t>Lucius Brockway-Supervisor at Liberty Paints/The Sellout</a:t>
            </a:r>
          </a:p>
          <a:p>
            <a:pPr lvl="0"/>
            <a:r>
              <a:rPr lang="en-US" sz="2800" dirty="0"/>
              <a:t>Mary Rambo-takes the narrator into her home/The “Mother”</a:t>
            </a:r>
          </a:p>
          <a:p>
            <a:pPr marL="0" indent="0">
              <a:buNone/>
            </a:pPr>
            <a:endParaRPr lang="en-US" sz="2400" dirty="0"/>
          </a:p>
        </p:txBody>
      </p:sp>
    </p:spTree>
    <p:extLst>
      <p:ext uri="{BB962C8B-B14F-4D97-AF65-F5344CB8AC3E}">
        <p14:creationId xmlns:p14="http://schemas.microsoft.com/office/powerpoint/2010/main" val="1250848377"/>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mv="urn:schemas-microsoft-com:mac:vml" xmlns="">
      <p:transition spd="slow">
        <p:fade/>
      </p:transition>
    </mc:Fallback>
  </mc:AlternateContent>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848" y="91440"/>
            <a:ext cx="10058400" cy="850392"/>
          </a:xfrm>
        </p:spPr>
        <p:txBody>
          <a:bodyPr/>
          <a:lstStyle/>
          <a:p>
            <a:pPr algn="ctr"/>
            <a:r>
              <a:rPr lang="en-US" dirty="0" smtClean="0"/>
              <a:t>Characters continued </a:t>
            </a:r>
            <a:endParaRPr lang="en-US" dirty="0"/>
          </a:p>
        </p:txBody>
      </p:sp>
      <p:sp>
        <p:nvSpPr>
          <p:cNvPr id="3" name="Content Placeholder 2"/>
          <p:cNvSpPr>
            <a:spLocks noGrp="1"/>
          </p:cNvSpPr>
          <p:nvPr>
            <p:ph idx="1"/>
          </p:nvPr>
        </p:nvSpPr>
        <p:spPr>
          <a:xfrm>
            <a:off x="338328" y="941832"/>
            <a:ext cx="10789920" cy="5230368"/>
          </a:xfrm>
        </p:spPr>
        <p:txBody>
          <a:bodyPr>
            <a:normAutofit lnSpcReduction="10000"/>
          </a:bodyPr>
          <a:lstStyle/>
          <a:p>
            <a:pPr lvl="0"/>
            <a:r>
              <a:rPr lang="en-US" sz="2800" dirty="0"/>
              <a:t>Brother Jack-recruits the narrator into the Brotherhood/The White Liberal</a:t>
            </a:r>
          </a:p>
          <a:p>
            <a:pPr lvl="0"/>
            <a:r>
              <a:rPr lang="en-US" sz="2800" dirty="0"/>
              <a:t>Brother Tarp-gives narrator the ankle chain/The true “Brother”</a:t>
            </a:r>
          </a:p>
          <a:p>
            <a:pPr lvl="0"/>
            <a:r>
              <a:rPr lang="en-US" sz="2800" dirty="0" err="1"/>
              <a:t>Ras</a:t>
            </a:r>
            <a:r>
              <a:rPr lang="en-US" sz="2800" dirty="0"/>
              <a:t> the Exhorter-African Nationalist/Orator</a:t>
            </a:r>
          </a:p>
          <a:p>
            <a:pPr lvl="0"/>
            <a:r>
              <a:rPr lang="en-US" sz="2800" dirty="0"/>
              <a:t>Tod Clifton-Brotherhood member who was killed resisting arrest/The Prizefighter</a:t>
            </a:r>
          </a:p>
          <a:p>
            <a:pPr lvl="0"/>
            <a:r>
              <a:rPr lang="en-US" sz="2800" dirty="0"/>
              <a:t>Sybil-crazy woman who uses a rape fantasy to seduce the narrator/The Taboo White Woman</a:t>
            </a:r>
          </a:p>
          <a:p>
            <a:pPr lvl="0"/>
            <a:r>
              <a:rPr lang="en-US" sz="2800" dirty="0"/>
              <a:t>The Grandfather-The Ancestor (represents the past)</a:t>
            </a:r>
          </a:p>
          <a:p>
            <a:r>
              <a:rPr lang="en-US" sz="2800" dirty="0"/>
              <a:t>Rinehart-The Trickster (represents a new survival strategy for the future)</a:t>
            </a:r>
          </a:p>
          <a:p>
            <a:endParaRPr lang="en-US" sz="2800" dirty="0"/>
          </a:p>
        </p:txBody>
      </p:sp>
    </p:spTree>
    <p:extLst>
      <p:ext uri="{BB962C8B-B14F-4D97-AF65-F5344CB8AC3E}">
        <p14:creationId xmlns:p14="http://schemas.microsoft.com/office/powerpoint/2010/main" val="2510047327"/>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mv="urn:schemas-microsoft-com:mac:vml" xmlns="">
      <p:transition spd="slow">
        <p:fade/>
      </p:transition>
    </mc:Fallback>
  </mc:AlternateContent>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848" y="100584"/>
            <a:ext cx="10058400" cy="960120"/>
          </a:xfrm>
        </p:spPr>
        <p:txBody>
          <a:bodyPr/>
          <a:lstStyle/>
          <a:p>
            <a:pPr algn="ctr"/>
            <a:r>
              <a:rPr lang="en-US" dirty="0" smtClean="0"/>
              <a:t>Literary Devices</a:t>
            </a:r>
            <a:endParaRPr lang="en-US" dirty="0"/>
          </a:p>
        </p:txBody>
      </p:sp>
      <p:sp>
        <p:nvSpPr>
          <p:cNvPr id="3" name="Content Placeholder 2"/>
          <p:cNvSpPr>
            <a:spLocks noGrp="1"/>
          </p:cNvSpPr>
          <p:nvPr>
            <p:ph sz="half" idx="1"/>
          </p:nvPr>
        </p:nvSpPr>
        <p:spPr>
          <a:xfrm>
            <a:off x="292608" y="804672"/>
            <a:ext cx="5257800" cy="6053328"/>
          </a:xfrm>
        </p:spPr>
        <p:txBody>
          <a:bodyPr>
            <a:normAutofit lnSpcReduction="10000"/>
          </a:bodyPr>
          <a:lstStyle/>
          <a:p>
            <a:pPr lvl="0"/>
            <a:r>
              <a:rPr lang="en-US" sz="2200" dirty="0"/>
              <a:t>Motifs: </a:t>
            </a:r>
            <a:endParaRPr lang="en-US" sz="2200" dirty="0" smtClean="0"/>
          </a:p>
          <a:p>
            <a:pPr lvl="1"/>
            <a:r>
              <a:rPr lang="en-US" sz="2200" dirty="0"/>
              <a:t>B</a:t>
            </a:r>
            <a:r>
              <a:rPr lang="en-US" sz="2200" dirty="0" smtClean="0"/>
              <a:t>lindness </a:t>
            </a:r>
          </a:p>
          <a:p>
            <a:pPr lvl="1"/>
            <a:r>
              <a:rPr lang="en-US" sz="2200" dirty="0" smtClean="0"/>
              <a:t>Invisibility</a:t>
            </a:r>
          </a:p>
          <a:p>
            <a:pPr lvl="1"/>
            <a:r>
              <a:rPr lang="en-US" sz="2200" dirty="0" smtClean="0"/>
              <a:t>Dreams</a:t>
            </a:r>
          </a:p>
          <a:p>
            <a:pPr lvl="1"/>
            <a:r>
              <a:rPr lang="en-US" sz="2200" dirty="0" smtClean="0"/>
              <a:t>Violence</a:t>
            </a:r>
            <a:endParaRPr lang="en-US" sz="2200" dirty="0"/>
          </a:p>
          <a:p>
            <a:pPr lvl="1"/>
            <a:r>
              <a:rPr lang="en-US" sz="2200" dirty="0" smtClean="0"/>
              <a:t> Sex</a:t>
            </a:r>
          </a:p>
          <a:p>
            <a:pPr lvl="1"/>
            <a:r>
              <a:rPr lang="en-US" sz="2200" dirty="0" smtClean="0"/>
              <a:t>Oratory</a:t>
            </a:r>
          </a:p>
          <a:p>
            <a:pPr lvl="1"/>
            <a:r>
              <a:rPr lang="en-US" sz="2200" dirty="0" smtClean="0"/>
              <a:t>Music</a:t>
            </a:r>
          </a:p>
          <a:p>
            <a:pPr lvl="1"/>
            <a:r>
              <a:rPr lang="en-US" sz="2200" dirty="0" smtClean="0"/>
              <a:t>Power</a:t>
            </a:r>
          </a:p>
          <a:p>
            <a:pPr lvl="1"/>
            <a:r>
              <a:rPr lang="en-US" sz="2200" dirty="0"/>
              <a:t>F</a:t>
            </a:r>
            <a:r>
              <a:rPr lang="en-US" sz="2200" dirty="0" smtClean="0"/>
              <a:t>amily</a:t>
            </a:r>
            <a:endParaRPr lang="en-US" sz="2200" dirty="0"/>
          </a:p>
          <a:p>
            <a:pPr lvl="0"/>
            <a:r>
              <a:rPr lang="en-US" sz="2200" dirty="0"/>
              <a:t>Symbols: black Sambo doll, the coin bank, Liberty Paint, the Brotherhood, briefcase, the road to asylum</a:t>
            </a:r>
          </a:p>
          <a:p>
            <a:pPr lvl="0"/>
            <a:r>
              <a:rPr lang="en-US" sz="2200" dirty="0"/>
              <a:t>Similes (p.21): “like a baby or a drunken man,” “like drunken dancers,” “like blind, cautious crabs”</a:t>
            </a:r>
          </a:p>
          <a:p>
            <a:endParaRPr lang="en-US" dirty="0"/>
          </a:p>
        </p:txBody>
      </p:sp>
      <p:sp>
        <p:nvSpPr>
          <p:cNvPr id="4" name="Content Placeholder 3"/>
          <p:cNvSpPr>
            <a:spLocks noGrp="1"/>
          </p:cNvSpPr>
          <p:nvPr>
            <p:ph sz="half" idx="2"/>
          </p:nvPr>
        </p:nvSpPr>
        <p:spPr>
          <a:xfrm>
            <a:off x="6327648" y="941832"/>
            <a:ext cx="5678424" cy="5852160"/>
          </a:xfrm>
        </p:spPr>
        <p:txBody>
          <a:bodyPr>
            <a:normAutofit lnSpcReduction="10000"/>
          </a:bodyPr>
          <a:lstStyle/>
          <a:p>
            <a:pPr lvl="0"/>
            <a:r>
              <a:rPr lang="en-US" sz="2400" dirty="0"/>
              <a:t>Imagery </a:t>
            </a:r>
            <a:r>
              <a:rPr lang="en-US" sz="2400" dirty="0" smtClean="0"/>
              <a:t>:</a:t>
            </a:r>
          </a:p>
          <a:p>
            <a:pPr lvl="1"/>
            <a:r>
              <a:rPr lang="en-US" sz="2400" dirty="0" smtClean="0"/>
              <a:t>Chapter </a:t>
            </a:r>
            <a:r>
              <a:rPr lang="en-US" sz="2400" dirty="0"/>
              <a:t>1—the fight (“blind cautious crabs</a:t>
            </a:r>
            <a:r>
              <a:rPr lang="en-US" sz="2400" dirty="0" smtClean="0"/>
              <a:t>”)</a:t>
            </a:r>
          </a:p>
          <a:p>
            <a:pPr lvl="1"/>
            <a:r>
              <a:rPr lang="en-US" sz="2400" dirty="0" smtClean="0"/>
              <a:t>Chapter </a:t>
            </a:r>
            <a:r>
              <a:rPr lang="en-US" sz="2400" dirty="0"/>
              <a:t>2—description of the landscape and school campus</a:t>
            </a:r>
          </a:p>
          <a:p>
            <a:pPr lvl="0"/>
            <a:r>
              <a:rPr lang="en-US" sz="2400" dirty="0" smtClean="0"/>
              <a:t>Hyperbole:</a:t>
            </a:r>
          </a:p>
          <a:p>
            <a:pPr lvl="1"/>
            <a:r>
              <a:rPr lang="en-US" sz="2400" dirty="0" smtClean="0"/>
              <a:t>Chapter </a:t>
            </a:r>
            <a:r>
              <a:rPr lang="en-US" sz="2400" dirty="0"/>
              <a:t>3— Scene at the Golden Day</a:t>
            </a:r>
          </a:p>
          <a:p>
            <a:pPr lvl="0"/>
            <a:r>
              <a:rPr lang="en-US" sz="2400" dirty="0"/>
              <a:t>Irony: </a:t>
            </a:r>
            <a:endParaRPr lang="en-US" sz="2400" dirty="0" smtClean="0"/>
          </a:p>
          <a:p>
            <a:pPr lvl="1"/>
            <a:r>
              <a:rPr lang="en-US" sz="2400" dirty="0" smtClean="0"/>
              <a:t>“</a:t>
            </a:r>
            <a:r>
              <a:rPr lang="en-US" sz="2400" dirty="0"/>
              <a:t>Keep America Pure with Liberty Paints</a:t>
            </a:r>
            <a:r>
              <a:rPr lang="en-US" sz="2400" dirty="0" smtClean="0"/>
              <a:t>”</a:t>
            </a:r>
          </a:p>
          <a:p>
            <a:pPr lvl="1"/>
            <a:r>
              <a:rPr lang="en-US" sz="2400" dirty="0" smtClean="0"/>
              <a:t>“</a:t>
            </a:r>
            <a:r>
              <a:rPr lang="en-US" sz="2400" dirty="0"/>
              <a:t>If It’s Optic White, It’s the Right White”</a:t>
            </a:r>
          </a:p>
          <a:p>
            <a:pPr lvl="0"/>
            <a:r>
              <a:rPr lang="en-US" sz="2400" dirty="0"/>
              <a:t>Personification (p.536) “street’s signs were dead”</a:t>
            </a:r>
          </a:p>
          <a:p>
            <a:endParaRPr lang="en-US" dirty="0"/>
          </a:p>
        </p:txBody>
      </p:sp>
    </p:spTree>
    <p:extLst>
      <p:ext uri="{BB962C8B-B14F-4D97-AF65-F5344CB8AC3E}">
        <p14:creationId xmlns:p14="http://schemas.microsoft.com/office/powerpoint/2010/main" val="1424227695"/>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2000">
        <p15:prstTrans prst="drape"/>
      </p:transition>
    </mc:Choice>
    <mc:Fallback>
      <p:transition xmlns:p14="http://schemas.microsoft.com/office/powerpoint/2010/mai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0" dur="500"/>
                                        <p:tgtEl>
                                          <p:spTgt spid="3">
                                            <p:txEl>
                                              <p:pRg st="1" end="1"/>
                                            </p:txEl>
                                          </p:spTgt>
                                        </p:tgtEl>
                                      </p:cBhvr>
                                    </p:animEffect>
                                  </p:childTnLst>
                                </p:cTn>
                              </p:par>
                              <p:par>
                                <p:cTn id="11" presetID="14" presetClass="entr" presetSubtype="1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3" dur="500"/>
                                        <p:tgtEl>
                                          <p:spTgt spid="3">
                                            <p:txEl>
                                              <p:pRg st="2" end="2"/>
                                            </p:txEl>
                                          </p:spTgt>
                                        </p:tgtEl>
                                      </p:cBhvr>
                                    </p:animEffect>
                                  </p:childTnLst>
                                </p:cTn>
                              </p:par>
                              <p:par>
                                <p:cTn id="14" presetID="14" presetClass="entr" presetSubtype="1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6" dur="500"/>
                                        <p:tgtEl>
                                          <p:spTgt spid="3">
                                            <p:txEl>
                                              <p:pRg st="3" end="3"/>
                                            </p:txEl>
                                          </p:spTgt>
                                        </p:tgtEl>
                                      </p:cBhvr>
                                    </p:animEffect>
                                  </p:childTnLst>
                                </p:cTn>
                              </p:par>
                              <p:par>
                                <p:cTn id="17" presetID="14" presetClass="entr" presetSubtype="1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9" dur="500"/>
                                        <p:tgtEl>
                                          <p:spTgt spid="3">
                                            <p:txEl>
                                              <p:pRg st="4" end="4"/>
                                            </p:txEl>
                                          </p:spTgt>
                                        </p:tgtEl>
                                      </p:cBhvr>
                                    </p:animEffect>
                                  </p:childTnLst>
                                </p:cTn>
                              </p:par>
                              <p:par>
                                <p:cTn id="20" presetID="14" presetClass="entr" presetSubtype="10" fill="hold" grpId="0"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randombar(horizontal)">
                                      <p:cBhvr>
                                        <p:cTn id="22" dur="500"/>
                                        <p:tgtEl>
                                          <p:spTgt spid="3">
                                            <p:txEl>
                                              <p:pRg st="5" end="5"/>
                                            </p:txEl>
                                          </p:spTgt>
                                        </p:tgtEl>
                                      </p:cBhvr>
                                    </p:animEffect>
                                  </p:childTnLst>
                                </p:cTn>
                              </p:par>
                              <p:par>
                                <p:cTn id="23" presetID="14" presetClass="entr" presetSubtype="1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randombar(horizontal)">
                                      <p:cBhvr>
                                        <p:cTn id="25" dur="500"/>
                                        <p:tgtEl>
                                          <p:spTgt spid="3">
                                            <p:txEl>
                                              <p:pRg st="6" end="6"/>
                                            </p:txEl>
                                          </p:spTgt>
                                        </p:tgtEl>
                                      </p:cBhvr>
                                    </p:animEffect>
                                  </p:childTnLst>
                                </p:cTn>
                              </p:par>
                              <p:par>
                                <p:cTn id="26" presetID="14" presetClass="entr" presetSubtype="10" fill="hold" grpId="0"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randombar(horizontal)">
                                      <p:cBhvr>
                                        <p:cTn id="28" dur="500"/>
                                        <p:tgtEl>
                                          <p:spTgt spid="3">
                                            <p:txEl>
                                              <p:pRg st="7" end="7"/>
                                            </p:txEl>
                                          </p:spTgt>
                                        </p:tgtEl>
                                      </p:cBhvr>
                                    </p:animEffect>
                                  </p:childTnLst>
                                </p:cTn>
                              </p:par>
                              <p:par>
                                <p:cTn id="29" presetID="14" presetClass="entr" presetSubtype="10" fill="hold" grpId="0"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Effect transition="in" filter="randombar(horizontal)">
                                      <p:cBhvr>
                                        <p:cTn id="31" dur="500"/>
                                        <p:tgtEl>
                                          <p:spTgt spid="3">
                                            <p:txEl>
                                              <p:pRg st="8" end="8"/>
                                            </p:txEl>
                                          </p:spTgt>
                                        </p:tgtEl>
                                      </p:cBhvr>
                                    </p:animEffect>
                                  </p:childTnLst>
                                </p:cTn>
                              </p:par>
                              <p:par>
                                <p:cTn id="32" presetID="14" presetClass="entr" presetSubtype="10" fill="hold" grpId="0" nodeType="withEffect">
                                  <p:stCondLst>
                                    <p:cond delay="0"/>
                                  </p:stCondLst>
                                  <p:childTnLst>
                                    <p:set>
                                      <p:cBhvr>
                                        <p:cTn id="33" dur="1" fill="hold">
                                          <p:stCondLst>
                                            <p:cond delay="0"/>
                                          </p:stCondLst>
                                        </p:cTn>
                                        <p:tgtEl>
                                          <p:spTgt spid="3">
                                            <p:txEl>
                                              <p:pRg st="9" end="9"/>
                                            </p:txEl>
                                          </p:spTgt>
                                        </p:tgtEl>
                                        <p:attrNameLst>
                                          <p:attrName>style.visibility</p:attrName>
                                        </p:attrNameLst>
                                      </p:cBhvr>
                                      <p:to>
                                        <p:strVal val="visible"/>
                                      </p:to>
                                    </p:set>
                                    <p:animEffect transition="in" filter="randombar(horizontal)">
                                      <p:cBhvr>
                                        <p:cTn id="34" dur="500"/>
                                        <p:tgtEl>
                                          <p:spTgt spid="3">
                                            <p:txEl>
                                              <p:pRg st="9" end="9"/>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4" presetClass="entr" presetSubtype="10" fill="hold" grpId="0" nodeType="clickEffect">
                                  <p:stCondLst>
                                    <p:cond delay="0"/>
                                  </p:stCondLst>
                                  <p:childTnLst>
                                    <p:set>
                                      <p:cBhvr>
                                        <p:cTn id="38" dur="1" fill="hold">
                                          <p:stCondLst>
                                            <p:cond delay="0"/>
                                          </p:stCondLst>
                                        </p:cTn>
                                        <p:tgtEl>
                                          <p:spTgt spid="3">
                                            <p:txEl>
                                              <p:pRg st="10" end="10"/>
                                            </p:txEl>
                                          </p:spTgt>
                                        </p:tgtEl>
                                        <p:attrNameLst>
                                          <p:attrName>style.visibility</p:attrName>
                                        </p:attrNameLst>
                                      </p:cBhvr>
                                      <p:to>
                                        <p:strVal val="visible"/>
                                      </p:to>
                                    </p:set>
                                    <p:animEffect transition="in" filter="randombar(horizontal)">
                                      <p:cBhvr>
                                        <p:cTn id="39" dur="500"/>
                                        <p:tgtEl>
                                          <p:spTgt spid="3">
                                            <p:txEl>
                                              <p:pRg st="10" end="10"/>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4" presetClass="entr" presetSubtype="10" fill="hold" grpId="0" nodeType="clickEffect">
                                  <p:stCondLst>
                                    <p:cond delay="0"/>
                                  </p:stCondLst>
                                  <p:childTnLst>
                                    <p:set>
                                      <p:cBhvr>
                                        <p:cTn id="43" dur="1" fill="hold">
                                          <p:stCondLst>
                                            <p:cond delay="0"/>
                                          </p:stCondLst>
                                        </p:cTn>
                                        <p:tgtEl>
                                          <p:spTgt spid="3">
                                            <p:txEl>
                                              <p:pRg st="11" end="11"/>
                                            </p:txEl>
                                          </p:spTgt>
                                        </p:tgtEl>
                                        <p:attrNameLst>
                                          <p:attrName>style.visibility</p:attrName>
                                        </p:attrNameLst>
                                      </p:cBhvr>
                                      <p:to>
                                        <p:strVal val="visible"/>
                                      </p:to>
                                    </p:set>
                                    <p:animEffect transition="in" filter="randombar(horizontal)">
                                      <p:cBhvr>
                                        <p:cTn id="44" dur="500"/>
                                        <p:tgtEl>
                                          <p:spTgt spid="3">
                                            <p:txEl>
                                              <p:pRg st="11" end="11"/>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14" presetClass="entr" presetSubtype="10" fill="hold" grpId="0" nodeType="clickEffect">
                                  <p:stCondLst>
                                    <p:cond delay="0"/>
                                  </p:stCondLst>
                                  <p:childTnLst>
                                    <p:set>
                                      <p:cBhvr>
                                        <p:cTn id="48" dur="1" fill="hold">
                                          <p:stCondLst>
                                            <p:cond delay="0"/>
                                          </p:stCondLst>
                                        </p:cTn>
                                        <p:tgtEl>
                                          <p:spTgt spid="4">
                                            <p:txEl>
                                              <p:pRg st="0" end="0"/>
                                            </p:txEl>
                                          </p:spTgt>
                                        </p:tgtEl>
                                        <p:attrNameLst>
                                          <p:attrName>style.visibility</p:attrName>
                                        </p:attrNameLst>
                                      </p:cBhvr>
                                      <p:to>
                                        <p:strVal val="visible"/>
                                      </p:to>
                                    </p:set>
                                    <p:animEffect transition="in" filter="randombar(horizontal)">
                                      <p:cBhvr>
                                        <p:cTn id="49" dur="500"/>
                                        <p:tgtEl>
                                          <p:spTgt spid="4">
                                            <p:txEl>
                                              <p:pRg st="0" end="0"/>
                                            </p:txEl>
                                          </p:spTgt>
                                        </p:tgtEl>
                                      </p:cBhvr>
                                    </p:animEffect>
                                  </p:childTnLst>
                                </p:cTn>
                              </p:par>
                              <p:par>
                                <p:cTn id="50" presetID="14" presetClass="entr" presetSubtype="10" fill="hold" grpId="0" nodeType="withEffect">
                                  <p:stCondLst>
                                    <p:cond delay="0"/>
                                  </p:stCondLst>
                                  <p:childTnLst>
                                    <p:set>
                                      <p:cBhvr>
                                        <p:cTn id="51" dur="1" fill="hold">
                                          <p:stCondLst>
                                            <p:cond delay="0"/>
                                          </p:stCondLst>
                                        </p:cTn>
                                        <p:tgtEl>
                                          <p:spTgt spid="4">
                                            <p:txEl>
                                              <p:pRg st="1" end="1"/>
                                            </p:txEl>
                                          </p:spTgt>
                                        </p:tgtEl>
                                        <p:attrNameLst>
                                          <p:attrName>style.visibility</p:attrName>
                                        </p:attrNameLst>
                                      </p:cBhvr>
                                      <p:to>
                                        <p:strVal val="visible"/>
                                      </p:to>
                                    </p:set>
                                    <p:animEffect transition="in" filter="randombar(horizontal)">
                                      <p:cBhvr>
                                        <p:cTn id="52" dur="500"/>
                                        <p:tgtEl>
                                          <p:spTgt spid="4">
                                            <p:txEl>
                                              <p:pRg st="1" end="1"/>
                                            </p:txEl>
                                          </p:spTgt>
                                        </p:tgtEl>
                                      </p:cBhvr>
                                    </p:animEffect>
                                  </p:childTnLst>
                                </p:cTn>
                              </p:par>
                              <p:par>
                                <p:cTn id="53" presetID="14" presetClass="entr" presetSubtype="10" fill="hold" grpId="0" nodeType="withEffect">
                                  <p:stCondLst>
                                    <p:cond delay="0"/>
                                  </p:stCondLst>
                                  <p:childTnLst>
                                    <p:set>
                                      <p:cBhvr>
                                        <p:cTn id="54" dur="1" fill="hold">
                                          <p:stCondLst>
                                            <p:cond delay="0"/>
                                          </p:stCondLst>
                                        </p:cTn>
                                        <p:tgtEl>
                                          <p:spTgt spid="4">
                                            <p:txEl>
                                              <p:pRg st="2" end="2"/>
                                            </p:txEl>
                                          </p:spTgt>
                                        </p:tgtEl>
                                        <p:attrNameLst>
                                          <p:attrName>style.visibility</p:attrName>
                                        </p:attrNameLst>
                                      </p:cBhvr>
                                      <p:to>
                                        <p:strVal val="visible"/>
                                      </p:to>
                                    </p:set>
                                    <p:animEffect transition="in" filter="randombar(horizontal)">
                                      <p:cBhvr>
                                        <p:cTn id="55" dur="500"/>
                                        <p:tgtEl>
                                          <p:spTgt spid="4">
                                            <p:txEl>
                                              <p:pRg st="2" end="2"/>
                                            </p:txEl>
                                          </p:spTgt>
                                        </p:tgtEl>
                                      </p:cBhvr>
                                    </p:animEffect>
                                  </p:childTnLst>
                                </p:cTn>
                              </p:par>
                            </p:childTnLst>
                          </p:cTn>
                        </p:par>
                      </p:childTnLst>
                    </p:cTn>
                  </p:par>
                  <p:par>
                    <p:cTn id="56" fill="hold">
                      <p:stCondLst>
                        <p:cond delay="indefinite"/>
                      </p:stCondLst>
                      <p:childTnLst>
                        <p:par>
                          <p:cTn id="57" fill="hold">
                            <p:stCondLst>
                              <p:cond delay="0"/>
                            </p:stCondLst>
                            <p:childTnLst>
                              <p:par>
                                <p:cTn id="58" presetID="14" presetClass="entr" presetSubtype="10" fill="hold" grpId="0" nodeType="clickEffect">
                                  <p:stCondLst>
                                    <p:cond delay="0"/>
                                  </p:stCondLst>
                                  <p:childTnLst>
                                    <p:set>
                                      <p:cBhvr>
                                        <p:cTn id="59" dur="1" fill="hold">
                                          <p:stCondLst>
                                            <p:cond delay="0"/>
                                          </p:stCondLst>
                                        </p:cTn>
                                        <p:tgtEl>
                                          <p:spTgt spid="4">
                                            <p:txEl>
                                              <p:pRg st="3" end="3"/>
                                            </p:txEl>
                                          </p:spTgt>
                                        </p:tgtEl>
                                        <p:attrNameLst>
                                          <p:attrName>style.visibility</p:attrName>
                                        </p:attrNameLst>
                                      </p:cBhvr>
                                      <p:to>
                                        <p:strVal val="visible"/>
                                      </p:to>
                                    </p:set>
                                    <p:animEffect transition="in" filter="randombar(horizontal)">
                                      <p:cBhvr>
                                        <p:cTn id="60" dur="500"/>
                                        <p:tgtEl>
                                          <p:spTgt spid="4">
                                            <p:txEl>
                                              <p:pRg st="3" end="3"/>
                                            </p:txEl>
                                          </p:spTgt>
                                        </p:tgtEl>
                                      </p:cBhvr>
                                    </p:animEffect>
                                  </p:childTnLst>
                                </p:cTn>
                              </p:par>
                              <p:par>
                                <p:cTn id="61" presetID="14" presetClass="entr" presetSubtype="10" fill="hold" grpId="0" nodeType="withEffect">
                                  <p:stCondLst>
                                    <p:cond delay="0"/>
                                  </p:stCondLst>
                                  <p:childTnLst>
                                    <p:set>
                                      <p:cBhvr>
                                        <p:cTn id="62" dur="1" fill="hold">
                                          <p:stCondLst>
                                            <p:cond delay="0"/>
                                          </p:stCondLst>
                                        </p:cTn>
                                        <p:tgtEl>
                                          <p:spTgt spid="4">
                                            <p:txEl>
                                              <p:pRg st="4" end="4"/>
                                            </p:txEl>
                                          </p:spTgt>
                                        </p:tgtEl>
                                        <p:attrNameLst>
                                          <p:attrName>style.visibility</p:attrName>
                                        </p:attrNameLst>
                                      </p:cBhvr>
                                      <p:to>
                                        <p:strVal val="visible"/>
                                      </p:to>
                                    </p:set>
                                    <p:animEffect transition="in" filter="randombar(horizontal)">
                                      <p:cBhvr>
                                        <p:cTn id="63" dur="500"/>
                                        <p:tgtEl>
                                          <p:spTgt spid="4">
                                            <p:txEl>
                                              <p:pRg st="4" end="4"/>
                                            </p:txEl>
                                          </p:spTgt>
                                        </p:tgtEl>
                                      </p:cBhvr>
                                    </p:animEffect>
                                  </p:childTnLst>
                                </p:cTn>
                              </p:par>
                            </p:childTnLst>
                          </p:cTn>
                        </p:par>
                      </p:childTnLst>
                    </p:cTn>
                  </p:par>
                  <p:par>
                    <p:cTn id="64" fill="hold">
                      <p:stCondLst>
                        <p:cond delay="indefinite"/>
                      </p:stCondLst>
                      <p:childTnLst>
                        <p:par>
                          <p:cTn id="65" fill="hold">
                            <p:stCondLst>
                              <p:cond delay="0"/>
                            </p:stCondLst>
                            <p:childTnLst>
                              <p:par>
                                <p:cTn id="66" presetID="14" presetClass="entr" presetSubtype="10" fill="hold" grpId="0" nodeType="clickEffect">
                                  <p:stCondLst>
                                    <p:cond delay="0"/>
                                  </p:stCondLst>
                                  <p:childTnLst>
                                    <p:set>
                                      <p:cBhvr>
                                        <p:cTn id="67" dur="1" fill="hold">
                                          <p:stCondLst>
                                            <p:cond delay="0"/>
                                          </p:stCondLst>
                                        </p:cTn>
                                        <p:tgtEl>
                                          <p:spTgt spid="4">
                                            <p:txEl>
                                              <p:pRg st="5" end="5"/>
                                            </p:txEl>
                                          </p:spTgt>
                                        </p:tgtEl>
                                        <p:attrNameLst>
                                          <p:attrName>style.visibility</p:attrName>
                                        </p:attrNameLst>
                                      </p:cBhvr>
                                      <p:to>
                                        <p:strVal val="visible"/>
                                      </p:to>
                                    </p:set>
                                    <p:animEffect transition="in" filter="randombar(horizontal)">
                                      <p:cBhvr>
                                        <p:cTn id="68" dur="500"/>
                                        <p:tgtEl>
                                          <p:spTgt spid="4">
                                            <p:txEl>
                                              <p:pRg st="5" end="5"/>
                                            </p:txEl>
                                          </p:spTgt>
                                        </p:tgtEl>
                                      </p:cBhvr>
                                    </p:animEffect>
                                  </p:childTnLst>
                                </p:cTn>
                              </p:par>
                              <p:par>
                                <p:cTn id="69" presetID="14" presetClass="entr" presetSubtype="10" fill="hold" grpId="0" nodeType="withEffect">
                                  <p:stCondLst>
                                    <p:cond delay="0"/>
                                  </p:stCondLst>
                                  <p:childTnLst>
                                    <p:set>
                                      <p:cBhvr>
                                        <p:cTn id="70" dur="1" fill="hold">
                                          <p:stCondLst>
                                            <p:cond delay="0"/>
                                          </p:stCondLst>
                                        </p:cTn>
                                        <p:tgtEl>
                                          <p:spTgt spid="4">
                                            <p:txEl>
                                              <p:pRg st="6" end="6"/>
                                            </p:txEl>
                                          </p:spTgt>
                                        </p:tgtEl>
                                        <p:attrNameLst>
                                          <p:attrName>style.visibility</p:attrName>
                                        </p:attrNameLst>
                                      </p:cBhvr>
                                      <p:to>
                                        <p:strVal val="visible"/>
                                      </p:to>
                                    </p:set>
                                    <p:animEffect transition="in" filter="randombar(horizontal)">
                                      <p:cBhvr>
                                        <p:cTn id="71" dur="500"/>
                                        <p:tgtEl>
                                          <p:spTgt spid="4">
                                            <p:txEl>
                                              <p:pRg st="6" end="6"/>
                                            </p:txEl>
                                          </p:spTgt>
                                        </p:tgtEl>
                                      </p:cBhvr>
                                    </p:animEffect>
                                  </p:childTnLst>
                                </p:cTn>
                              </p:par>
                              <p:par>
                                <p:cTn id="72" presetID="14" presetClass="entr" presetSubtype="10" fill="hold" grpId="0" nodeType="withEffect">
                                  <p:stCondLst>
                                    <p:cond delay="0"/>
                                  </p:stCondLst>
                                  <p:childTnLst>
                                    <p:set>
                                      <p:cBhvr>
                                        <p:cTn id="73" dur="1" fill="hold">
                                          <p:stCondLst>
                                            <p:cond delay="0"/>
                                          </p:stCondLst>
                                        </p:cTn>
                                        <p:tgtEl>
                                          <p:spTgt spid="4">
                                            <p:txEl>
                                              <p:pRg st="7" end="7"/>
                                            </p:txEl>
                                          </p:spTgt>
                                        </p:tgtEl>
                                        <p:attrNameLst>
                                          <p:attrName>style.visibility</p:attrName>
                                        </p:attrNameLst>
                                      </p:cBhvr>
                                      <p:to>
                                        <p:strVal val="visible"/>
                                      </p:to>
                                    </p:set>
                                    <p:animEffect transition="in" filter="randombar(horizontal)">
                                      <p:cBhvr>
                                        <p:cTn id="74" dur="500"/>
                                        <p:tgtEl>
                                          <p:spTgt spid="4">
                                            <p:txEl>
                                              <p:pRg st="7" end="7"/>
                                            </p:txEl>
                                          </p:spTgt>
                                        </p:tgtEl>
                                      </p:cBhvr>
                                    </p:animEffect>
                                  </p:childTnLst>
                                </p:cTn>
                              </p:par>
                            </p:childTnLst>
                          </p:cTn>
                        </p:par>
                      </p:childTnLst>
                    </p:cTn>
                  </p:par>
                  <p:par>
                    <p:cTn id="75" fill="hold">
                      <p:stCondLst>
                        <p:cond delay="indefinite"/>
                      </p:stCondLst>
                      <p:childTnLst>
                        <p:par>
                          <p:cTn id="76" fill="hold">
                            <p:stCondLst>
                              <p:cond delay="0"/>
                            </p:stCondLst>
                            <p:childTnLst>
                              <p:par>
                                <p:cTn id="77" presetID="14" presetClass="entr" presetSubtype="10" fill="hold" grpId="0" nodeType="clickEffect">
                                  <p:stCondLst>
                                    <p:cond delay="0"/>
                                  </p:stCondLst>
                                  <p:childTnLst>
                                    <p:set>
                                      <p:cBhvr>
                                        <p:cTn id="78" dur="1" fill="hold">
                                          <p:stCondLst>
                                            <p:cond delay="0"/>
                                          </p:stCondLst>
                                        </p:cTn>
                                        <p:tgtEl>
                                          <p:spTgt spid="4">
                                            <p:txEl>
                                              <p:pRg st="8" end="8"/>
                                            </p:txEl>
                                          </p:spTgt>
                                        </p:tgtEl>
                                        <p:attrNameLst>
                                          <p:attrName>style.visibility</p:attrName>
                                        </p:attrNameLst>
                                      </p:cBhvr>
                                      <p:to>
                                        <p:strVal val="visible"/>
                                      </p:to>
                                    </p:set>
                                    <p:animEffect transition="in" filter="randombar(horizontal)">
                                      <p:cBhvr>
                                        <p:cTn id="79" dur="5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21792" y="0"/>
            <a:ext cx="11073384" cy="777240"/>
          </a:xfrm>
        </p:spPr>
        <p:txBody>
          <a:bodyPr>
            <a:normAutofit fontScale="90000"/>
          </a:bodyPr>
          <a:lstStyle/>
          <a:p>
            <a:pPr algn="ctr"/>
            <a:r>
              <a:rPr lang="en-US" dirty="0" smtClean="0"/>
              <a:t>Literary Devices continued </a:t>
            </a:r>
            <a:endParaRPr lang="en-US" dirty="0"/>
          </a:p>
        </p:txBody>
      </p:sp>
      <p:sp>
        <p:nvSpPr>
          <p:cNvPr id="6" name="Content Placeholder 5"/>
          <p:cNvSpPr>
            <a:spLocks noGrp="1"/>
          </p:cNvSpPr>
          <p:nvPr>
            <p:ph idx="1"/>
          </p:nvPr>
        </p:nvSpPr>
        <p:spPr>
          <a:xfrm>
            <a:off x="274320" y="777240"/>
            <a:ext cx="11731752" cy="5833872"/>
          </a:xfrm>
        </p:spPr>
        <p:txBody>
          <a:bodyPr>
            <a:normAutofit/>
          </a:bodyPr>
          <a:lstStyle/>
          <a:p>
            <a:pPr lvl="0"/>
            <a:r>
              <a:rPr lang="en-US" sz="2400" b="1" dirty="0" smtClean="0"/>
              <a:t>Juxtaposition</a:t>
            </a:r>
            <a:r>
              <a:rPr lang="en-US" sz="2400" dirty="0" smtClean="0"/>
              <a:t>: </a:t>
            </a:r>
            <a:r>
              <a:rPr lang="en-US" sz="2400" dirty="0"/>
              <a:t>is a literary technique in which two or more ideas, places, characters and their actions are placed side by side in a narrative or a poem for the purpose of developing comparisons and contrasts</a:t>
            </a:r>
            <a:r>
              <a:rPr lang="en-US" sz="2400" dirty="0" smtClean="0"/>
              <a:t>.</a:t>
            </a:r>
            <a:endParaRPr lang="en-US" sz="2400" dirty="0"/>
          </a:p>
          <a:p>
            <a:pPr lvl="1"/>
            <a:r>
              <a:rPr lang="en-US" sz="2400" dirty="0" smtClean="0"/>
              <a:t>Chapter 2 - conversation </a:t>
            </a:r>
            <a:r>
              <a:rPr lang="en-US" sz="2400" dirty="0"/>
              <a:t>(Norton, </a:t>
            </a:r>
            <a:r>
              <a:rPr lang="en-US" sz="2400" dirty="0" err="1"/>
              <a:t>Trueblood</a:t>
            </a:r>
            <a:r>
              <a:rPr lang="en-US" sz="2400" dirty="0" smtClean="0"/>
              <a:t>, IM</a:t>
            </a:r>
            <a:r>
              <a:rPr lang="en-US" sz="2400" dirty="0"/>
              <a:t>)</a:t>
            </a:r>
          </a:p>
          <a:p>
            <a:pPr lvl="0"/>
            <a:r>
              <a:rPr lang="en-US" sz="2400" b="1" dirty="0" smtClean="0"/>
              <a:t>Anaphora</a:t>
            </a:r>
            <a:r>
              <a:rPr lang="en-US" sz="2400" dirty="0" smtClean="0"/>
              <a:t>: </a:t>
            </a:r>
            <a:r>
              <a:rPr lang="en-US" sz="2400" dirty="0"/>
              <a:t>is the repetition of a certain word or phrase at the beginning of successive lines of writing or speech. It can be used in novels and short stories, but it's most commonly seen in poetry, essays, and formal speeches</a:t>
            </a:r>
            <a:r>
              <a:rPr lang="en-US" sz="2400" dirty="0" smtClean="0"/>
              <a:t> </a:t>
            </a:r>
            <a:endParaRPr lang="en-US" sz="2400" dirty="0"/>
          </a:p>
          <a:p>
            <a:pPr lvl="1"/>
            <a:r>
              <a:rPr lang="en-US" sz="2400" dirty="0" smtClean="0"/>
              <a:t>Chapter 7 - The </a:t>
            </a:r>
            <a:r>
              <a:rPr lang="en-US" sz="2400" dirty="0"/>
              <a:t>vet’s advice to the </a:t>
            </a:r>
            <a:r>
              <a:rPr lang="en-US" sz="2400" dirty="0" smtClean="0"/>
              <a:t>narrator— “Play </a:t>
            </a:r>
            <a:r>
              <a:rPr lang="en-US" sz="2400" dirty="0"/>
              <a:t>the game</a:t>
            </a:r>
            <a:r>
              <a:rPr lang="en-US" sz="2400" dirty="0" smtClean="0"/>
              <a:t>…”</a:t>
            </a:r>
            <a:endParaRPr lang="en-US" sz="2400" dirty="0"/>
          </a:p>
          <a:p>
            <a:pPr lvl="0"/>
            <a:r>
              <a:rPr lang="en-US" sz="2400" b="1" dirty="0" err="1" smtClean="0"/>
              <a:t>Polysyndeton</a:t>
            </a:r>
            <a:r>
              <a:rPr lang="en-US" sz="2400" dirty="0" smtClean="0"/>
              <a:t>: </a:t>
            </a:r>
            <a:r>
              <a:rPr lang="en-US" sz="2400" dirty="0"/>
              <a:t>is a stylistic device in which several coordinating conjunctions are used in succession in order to achieve an artistic effect. </a:t>
            </a:r>
            <a:endParaRPr lang="en-US" sz="2400" dirty="0" smtClean="0"/>
          </a:p>
          <a:p>
            <a:pPr lvl="1"/>
            <a:r>
              <a:rPr lang="en-US" sz="2400" dirty="0" smtClean="0"/>
              <a:t>(Epilogue</a:t>
            </a:r>
            <a:r>
              <a:rPr lang="en-US" sz="2400" dirty="0"/>
              <a:t>)--“take [himself] by the throat and choke [himself] until [his] </a:t>
            </a:r>
            <a:r>
              <a:rPr lang="en-US" sz="2400" dirty="0" smtClean="0"/>
              <a:t>eyes</a:t>
            </a:r>
            <a:endParaRPr lang="en-US" sz="2400" dirty="0"/>
          </a:p>
          <a:p>
            <a:pPr lvl="1"/>
            <a:r>
              <a:rPr lang="en-US" sz="2400" dirty="0" smtClean="0"/>
              <a:t>bulged </a:t>
            </a:r>
            <a:r>
              <a:rPr lang="en-US" sz="2400" dirty="0"/>
              <a:t>and [his] tongue hung out and wagged…”</a:t>
            </a:r>
          </a:p>
          <a:p>
            <a:pPr marL="274320" lvl="1" indent="0">
              <a:buNone/>
            </a:pPr>
            <a:endParaRPr lang="en-US" sz="2400" dirty="0"/>
          </a:p>
          <a:p>
            <a:endParaRPr lang="en-US" dirty="0"/>
          </a:p>
        </p:txBody>
      </p:sp>
    </p:spTree>
    <p:extLst>
      <p:ext uri="{BB962C8B-B14F-4D97-AF65-F5344CB8AC3E}">
        <p14:creationId xmlns:p14="http://schemas.microsoft.com/office/powerpoint/2010/main" val="416388580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1000" fill="hold"/>
                                        <p:tgtEl>
                                          <p:spTgt spid="6">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6">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6">
                                            <p:txEl>
                                              <p:pRg st="0" end="0"/>
                                            </p:txEl>
                                          </p:spTgt>
                                        </p:tgtEl>
                                      </p:cBhvr>
                                    </p:animEffect>
                                  </p:childTnLst>
                                </p:cTn>
                              </p:par>
                              <p:par>
                                <p:cTn id="10" presetID="50" presetClass="entr" presetSubtype="0" decel="100000" fill="hold" grpId="0" nodeType="with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 calcmode="lin" valueType="num">
                                      <p:cBhvr>
                                        <p:cTn id="12" dur="1000" fill="hold"/>
                                        <p:tgtEl>
                                          <p:spTgt spid="6">
                                            <p:txEl>
                                              <p:pRg st="1" end="1"/>
                                            </p:txEl>
                                          </p:spTgt>
                                        </p:tgtEl>
                                        <p:attrNameLst>
                                          <p:attrName>ppt_w</p:attrName>
                                        </p:attrNameLst>
                                      </p:cBhvr>
                                      <p:tavLst>
                                        <p:tav tm="0">
                                          <p:val>
                                            <p:strVal val="#ppt_w+.3"/>
                                          </p:val>
                                        </p:tav>
                                        <p:tav tm="100000">
                                          <p:val>
                                            <p:strVal val="#ppt_w"/>
                                          </p:val>
                                        </p:tav>
                                      </p:tavLst>
                                    </p:anim>
                                    <p:anim calcmode="lin" valueType="num">
                                      <p:cBhvr>
                                        <p:cTn id="13" dur="1000" fill="hold"/>
                                        <p:tgtEl>
                                          <p:spTgt spid="6">
                                            <p:txEl>
                                              <p:pRg st="1" end="1"/>
                                            </p:txEl>
                                          </p:spTgt>
                                        </p:tgtEl>
                                        <p:attrNameLst>
                                          <p:attrName>ppt_h</p:attrName>
                                        </p:attrNameLst>
                                      </p:cBhvr>
                                      <p:tavLst>
                                        <p:tav tm="0">
                                          <p:val>
                                            <p:strVal val="#ppt_h"/>
                                          </p:val>
                                        </p:tav>
                                        <p:tav tm="100000">
                                          <p:val>
                                            <p:strVal val="#ppt_h"/>
                                          </p:val>
                                        </p:tav>
                                      </p:tavLst>
                                    </p:anim>
                                    <p:animEffect transition="in" filter="fade">
                                      <p:cBhvr>
                                        <p:cTn id="14" dur="1000"/>
                                        <p:tgtEl>
                                          <p:spTgt spid="6">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0" presetClass="entr" presetSubtype="0" decel="100000" fill="hold" grpId="0"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p:cTn id="19" dur="1000" fill="hold"/>
                                        <p:tgtEl>
                                          <p:spTgt spid="6">
                                            <p:txEl>
                                              <p:pRg st="2" end="2"/>
                                            </p:txEl>
                                          </p:spTgt>
                                        </p:tgtEl>
                                        <p:attrNameLst>
                                          <p:attrName>ppt_w</p:attrName>
                                        </p:attrNameLst>
                                      </p:cBhvr>
                                      <p:tavLst>
                                        <p:tav tm="0">
                                          <p:val>
                                            <p:strVal val="#ppt_w+.3"/>
                                          </p:val>
                                        </p:tav>
                                        <p:tav tm="100000">
                                          <p:val>
                                            <p:strVal val="#ppt_w"/>
                                          </p:val>
                                        </p:tav>
                                      </p:tavLst>
                                    </p:anim>
                                    <p:anim calcmode="lin" valueType="num">
                                      <p:cBhvr>
                                        <p:cTn id="20" dur="1000" fill="hold"/>
                                        <p:tgtEl>
                                          <p:spTgt spid="6">
                                            <p:txEl>
                                              <p:pRg st="2" end="2"/>
                                            </p:txEl>
                                          </p:spTgt>
                                        </p:tgtEl>
                                        <p:attrNameLst>
                                          <p:attrName>ppt_h</p:attrName>
                                        </p:attrNameLst>
                                      </p:cBhvr>
                                      <p:tavLst>
                                        <p:tav tm="0">
                                          <p:val>
                                            <p:strVal val="#ppt_h"/>
                                          </p:val>
                                        </p:tav>
                                        <p:tav tm="100000">
                                          <p:val>
                                            <p:strVal val="#ppt_h"/>
                                          </p:val>
                                        </p:tav>
                                      </p:tavLst>
                                    </p:anim>
                                    <p:animEffect transition="in" filter="fade">
                                      <p:cBhvr>
                                        <p:cTn id="21" dur="1000"/>
                                        <p:tgtEl>
                                          <p:spTgt spid="6">
                                            <p:txEl>
                                              <p:pRg st="2" end="2"/>
                                            </p:txEl>
                                          </p:spTgt>
                                        </p:tgtEl>
                                      </p:cBhvr>
                                    </p:animEffect>
                                  </p:childTnLst>
                                </p:cTn>
                              </p:par>
                              <p:par>
                                <p:cTn id="22" presetID="50" presetClass="entr" presetSubtype="0" decel="100000" fill="hold" grpId="0" nodeType="withEffect">
                                  <p:stCondLst>
                                    <p:cond delay="0"/>
                                  </p:stCondLst>
                                  <p:childTnLst>
                                    <p:set>
                                      <p:cBhvr>
                                        <p:cTn id="23" dur="1" fill="hold">
                                          <p:stCondLst>
                                            <p:cond delay="0"/>
                                          </p:stCondLst>
                                        </p:cTn>
                                        <p:tgtEl>
                                          <p:spTgt spid="6">
                                            <p:txEl>
                                              <p:pRg st="3" end="3"/>
                                            </p:txEl>
                                          </p:spTgt>
                                        </p:tgtEl>
                                        <p:attrNameLst>
                                          <p:attrName>style.visibility</p:attrName>
                                        </p:attrNameLst>
                                      </p:cBhvr>
                                      <p:to>
                                        <p:strVal val="visible"/>
                                      </p:to>
                                    </p:set>
                                    <p:anim calcmode="lin" valueType="num">
                                      <p:cBhvr>
                                        <p:cTn id="24" dur="1000" fill="hold"/>
                                        <p:tgtEl>
                                          <p:spTgt spid="6">
                                            <p:txEl>
                                              <p:pRg st="3" end="3"/>
                                            </p:txEl>
                                          </p:spTgt>
                                        </p:tgtEl>
                                        <p:attrNameLst>
                                          <p:attrName>ppt_w</p:attrName>
                                        </p:attrNameLst>
                                      </p:cBhvr>
                                      <p:tavLst>
                                        <p:tav tm="0">
                                          <p:val>
                                            <p:strVal val="#ppt_w+.3"/>
                                          </p:val>
                                        </p:tav>
                                        <p:tav tm="100000">
                                          <p:val>
                                            <p:strVal val="#ppt_w"/>
                                          </p:val>
                                        </p:tav>
                                      </p:tavLst>
                                    </p:anim>
                                    <p:anim calcmode="lin" valueType="num">
                                      <p:cBhvr>
                                        <p:cTn id="25" dur="1000" fill="hold"/>
                                        <p:tgtEl>
                                          <p:spTgt spid="6">
                                            <p:txEl>
                                              <p:pRg st="3" end="3"/>
                                            </p:txEl>
                                          </p:spTgt>
                                        </p:tgtEl>
                                        <p:attrNameLst>
                                          <p:attrName>ppt_h</p:attrName>
                                        </p:attrNameLst>
                                      </p:cBhvr>
                                      <p:tavLst>
                                        <p:tav tm="0">
                                          <p:val>
                                            <p:strVal val="#ppt_h"/>
                                          </p:val>
                                        </p:tav>
                                        <p:tav tm="100000">
                                          <p:val>
                                            <p:strVal val="#ppt_h"/>
                                          </p:val>
                                        </p:tav>
                                      </p:tavLst>
                                    </p:anim>
                                    <p:animEffect transition="in" filter="fade">
                                      <p:cBhvr>
                                        <p:cTn id="26" dur="1000"/>
                                        <p:tgtEl>
                                          <p:spTgt spid="6">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50" presetClass="entr" presetSubtype="0" decel="100000" fill="hold" grpId="0" nodeType="clickEffect">
                                  <p:stCondLst>
                                    <p:cond delay="0"/>
                                  </p:stCondLst>
                                  <p:childTnLst>
                                    <p:set>
                                      <p:cBhvr>
                                        <p:cTn id="30" dur="1" fill="hold">
                                          <p:stCondLst>
                                            <p:cond delay="0"/>
                                          </p:stCondLst>
                                        </p:cTn>
                                        <p:tgtEl>
                                          <p:spTgt spid="6">
                                            <p:txEl>
                                              <p:pRg st="4" end="4"/>
                                            </p:txEl>
                                          </p:spTgt>
                                        </p:tgtEl>
                                        <p:attrNameLst>
                                          <p:attrName>style.visibility</p:attrName>
                                        </p:attrNameLst>
                                      </p:cBhvr>
                                      <p:to>
                                        <p:strVal val="visible"/>
                                      </p:to>
                                    </p:set>
                                    <p:anim calcmode="lin" valueType="num">
                                      <p:cBhvr>
                                        <p:cTn id="31" dur="1000" fill="hold"/>
                                        <p:tgtEl>
                                          <p:spTgt spid="6">
                                            <p:txEl>
                                              <p:pRg st="4" end="4"/>
                                            </p:txEl>
                                          </p:spTgt>
                                        </p:tgtEl>
                                        <p:attrNameLst>
                                          <p:attrName>ppt_w</p:attrName>
                                        </p:attrNameLst>
                                      </p:cBhvr>
                                      <p:tavLst>
                                        <p:tav tm="0">
                                          <p:val>
                                            <p:strVal val="#ppt_w+.3"/>
                                          </p:val>
                                        </p:tav>
                                        <p:tav tm="100000">
                                          <p:val>
                                            <p:strVal val="#ppt_w"/>
                                          </p:val>
                                        </p:tav>
                                      </p:tavLst>
                                    </p:anim>
                                    <p:anim calcmode="lin" valueType="num">
                                      <p:cBhvr>
                                        <p:cTn id="32" dur="1000" fill="hold"/>
                                        <p:tgtEl>
                                          <p:spTgt spid="6">
                                            <p:txEl>
                                              <p:pRg st="4" end="4"/>
                                            </p:txEl>
                                          </p:spTgt>
                                        </p:tgtEl>
                                        <p:attrNameLst>
                                          <p:attrName>ppt_h</p:attrName>
                                        </p:attrNameLst>
                                      </p:cBhvr>
                                      <p:tavLst>
                                        <p:tav tm="0">
                                          <p:val>
                                            <p:strVal val="#ppt_h"/>
                                          </p:val>
                                        </p:tav>
                                        <p:tav tm="100000">
                                          <p:val>
                                            <p:strVal val="#ppt_h"/>
                                          </p:val>
                                        </p:tav>
                                      </p:tavLst>
                                    </p:anim>
                                    <p:animEffect transition="in" filter="fade">
                                      <p:cBhvr>
                                        <p:cTn id="33" dur="1000"/>
                                        <p:tgtEl>
                                          <p:spTgt spid="6">
                                            <p:txEl>
                                              <p:pRg st="4" end="4"/>
                                            </p:txEl>
                                          </p:spTgt>
                                        </p:tgtEl>
                                      </p:cBhvr>
                                    </p:animEffect>
                                  </p:childTnLst>
                                </p:cTn>
                              </p:par>
                              <p:par>
                                <p:cTn id="34" presetID="50" presetClass="entr" presetSubtype="0" decel="100000" fill="hold" grpId="0" nodeType="withEffect">
                                  <p:stCondLst>
                                    <p:cond delay="0"/>
                                  </p:stCondLst>
                                  <p:childTnLst>
                                    <p:set>
                                      <p:cBhvr>
                                        <p:cTn id="35" dur="1" fill="hold">
                                          <p:stCondLst>
                                            <p:cond delay="0"/>
                                          </p:stCondLst>
                                        </p:cTn>
                                        <p:tgtEl>
                                          <p:spTgt spid="6">
                                            <p:txEl>
                                              <p:pRg st="5" end="5"/>
                                            </p:txEl>
                                          </p:spTgt>
                                        </p:tgtEl>
                                        <p:attrNameLst>
                                          <p:attrName>style.visibility</p:attrName>
                                        </p:attrNameLst>
                                      </p:cBhvr>
                                      <p:to>
                                        <p:strVal val="visible"/>
                                      </p:to>
                                    </p:set>
                                    <p:anim calcmode="lin" valueType="num">
                                      <p:cBhvr>
                                        <p:cTn id="36" dur="1000" fill="hold"/>
                                        <p:tgtEl>
                                          <p:spTgt spid="6">
                                            <p:txEl>
                                              <p:pRg st="5" end="5"/>
                                            </p:txEl>
                                          </p:spTgt>
                                        </p:tgtEl>
                                        <p:attrNameLst>
                                          <p:attrName>ppt_w</p:attrName>
                                        </p:attrNameLst>
                                      </p:cBhvr>
                                      <p:tavLst>
                                        <p:tav tm="0">
                                          <p:val>
                                            <p:strVal val="#ppt_w+.3"/>
                                          </p:val>
                                        </p:tav>
                                        <p:tav tm="100000">
                                          <p:val>
                                            <p:strVal val="#ppt_w"/>
                                          </p:val>
                                        </p:tav>
                                      </p:tavLst>
                                    </p:anim>
                                    <p:anim calcmode="lin" valueType="num">
                                      <p:cBhvr>
                                        <p:cTn id="37" dur="1000" fill="hold"/>
                                        <p:tgtEl>
                                          <p:spTgt spid="6">
                                            <p:txEl>
                                              <p:pRg st="5" end="5"/>
                                            </p:txEl>
                                          </p:spTgt>
                                        </p:tgtEl>
                                        <p:attrNameLst>
                                          <p:attrName>ppt_h</p:attrName>
                                        </p:attrNameLst>
                                      </p:cBhvr>
                                      <p:tavLst>
                                        <p:tav tm="0">
                                          <p:val>
                                            <p:strVal val="#ppt_h"/>
                                          </p:val>
                                        </p:tav>
                                        <p:tav tm="100000">
                                          <p:val>
                                            <p:strVal val="#ppt_h"/>
                                          </p:val>
                                        </p:tav>
                                      </p:tavLst>
                                    </p:anim>
                                    <p:animEffect transition="in" filter="fade">
                                      <p:cBhvr>
                                        <p:cTn id="38" dur="1000"/>
                                        <p:tgtEl>
                                          <p:spTgt spid="6">
                                            <p:txEl>
                                              <p:pRg st="5" end="5"/>
                                            </p:txEl>
                                          </p:spTgt>
                                        </p:tgtEl>
                                      </p:cBhvr>
                                    </p:animEffect>
                                  </p:childTnLst>
                                </p:cTn>
                              </p:par>
                              <p:par>
                                <p:cTn id="39" presetID="50" presetClass="entr" presetSubtype="0" decel="100000" fill="hold" grpId="0" nodeType="withEffect">
                                  <p:stCondLst>
                                    <p:cond delay="0"/>
                                  </p:stCondLst>
                                  <p:childTnLst>
                                    <p:set>
                                      <p:cBhvr>
                                        <p:cTn id="40" dur="1" fill="hold">
                                          <p:stCondLst>
                                            <p:cond delay="0"/>
                                          </p:stCondLst>
                                        </p:cTn>
                                        <p:tgtEl>
                                          <p:spTgt spid="6">
                                            <p:txEl>
                                              <p:pRg st="6" end="6"/>
                                            </p:txEl>
                                          </p:spTgt>
                                        </p:tgtEl>
                                        <p:attrNameLst>
                                          <p:attrName>style.visibility</p:attrName>
                                        </p:attrNameLst>
                                      </p:cBhvr>
                                      <p:to>
                                        <p:strVal val="visible"/>
                                      </p:to>
                                    </p:set>
                                    <p:anim calcmode="lin" valueType="num">
                                      <p:cBhvr>
                                        <p:cTn id="41" dur="1000" fill="hold"/>
                                        <p:tgtEl>
                                          <p:spTgt spid="6">
                                            <p:txEl>
                                              <p:pRg st="6" end="6"/>
                                            </p:txEl>
                                          </p:spTgt>
                                        </p:tgtEl>
                                        <p:attrNameLst>
                                          <p:attrName>ppt_w</p:attrName>
                                        </p:attrNameLst>
                                      </p:cBhvr>
                                      <p:tavLst>
                                        <p:tav tm="0">
                                          <p:val>
                                            <p:strVal val="#ppt_w+.3"/>
                                          </p:val>
                                        </p:tav>
                                        <p:tav tm="100000">
                                          <p:val>
                                            <p:strVal val="#ppt_w"/>
                                          </p:val>
                                        </p:tav>
                                      </p:tavLst>
                                    </p:anim>
                                    <p:anim calcmode="lin" valueType="num">
                                      <p:cBhvr>
                                        <p:cTn id="42" dur="1000" fill="hold"/>
                                        <p:tgtEl>
                                          <p:spTgt spid="6">
                                            <p:txEl>
                                              <p:pRg st="6" end="6"/>
                                            </p:txEl>
                                          </p:spTgt>
                                        </p:tgtEl>
                                        <p:attrNameLst>
                                          <p:attrName>ppt_h</p:attrName>
                                        </p:attrNameLst>
                                      </p:cBhvr>
                                      <p:tavLst>
                                        <p:tav tm="0">
                                          <p:val>
                                            <p:strVal val="#ppt_h"/>
                                          </p:val>
                                        </p:tav>
                                        <p:tav tm="100000">
                                          <p:val>
                                            <p:strVal val="#ppt_h"/>
                                          </p:val>
                                        </p:tav>
                                      </p:tavLst>
                                    </p:anim>
                                    <p:animEffect transition="in" filter="fade">
                                      <p:cBhvr>
                                        <p:cTn id="43" dur="1000"/>
                                        <p:tgtEl>
                                          <p:spTgt spid="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63381" y="91440"/>
            <a:ext cx="10464867" cy="832104"/>
          </a:xfrm>
        </p:spPr>
        <p:txBody>
          <a:bodyPr>
            <a:noAutofit/>
          </a:bodyPr>
          <a:lstStyle/>
          <a:p>
            <a:pPr algn="ctr"/>
            <a:r>
              <a:rPr lang="en-US" sz="3200" dirty="0" smtClean="0"/>
              <a:t>Symbols/ the sambo doll and the coin bank</a:t>
            </a:r>
            <a:endParaRPr lang="en-US" sz="3200" dirty="0"/>
          </a:p>
        </p:txBody>
      </p:sp>
      <p:sp>
        <p:nvSpPr>
          <p:cNvPr id="6" name="Content Placeholder 5"/>
          <p:cNvSpPr>
            <a:spLocks noGrp="1"/>
          </p:cNvSpPr>
          <p:nvPr>
            <p:ph idx="1"/>
          </p:nvPr>
        </p:nvSpPr>
        <p:spPr>
          <a:xfrm>
            <a:off x="100584" y="1069848"/>
            <a:ext cx="11027664" cy="5102352"/>
          </a:xfrm>
        </p:spPr>
        <p:txBody>
          <a:bodyPr>
            <a:normAutofit fontScale="92500"/>
          </a:bodyPr>
          <a:lstStyle/>
          <a:p>
            <a:pPr marL="0" indent="0">
              <a:buNone/>
            </a:pPr>
            <a:r>
              <a:rPr lang="en-US" altLang="zh-CN" sz="2800" dirty="0" smtClean="0"/>
              <a:t>The </a:t>
            </a:r>
            <a:r>
              <a:rPr lang="en-US" altLang="zh-CN" sz="2800" dirty="0"/>
              <a:t>coin bank in the shape of the grinning black man (Chapter Fifteen) and Tod Clifton's dancing Sambo doll (Chapter Twenty) serve similar purposes in the novel, each representing degrading black stereotypes and the damaging power of prejudice. The coin bank, which portrays a grinning slave that eats coins, embodies the idea of the good slave who fawns over white men for trivial rewards. This stereotype literally follows the narrator, for even after he has smashed the bank and attempted to discard the pieces, various characters return to him the paper in which the pieces are wrapped. Additionally, the statue's hasty swallowing of coins mirrors the behavior of the black youths in the </a:t>
            </a:r>
            <a:r>
              <a:rPr lang="en-US" altLang="zh-CN" sz="2800" dirty="0">
                <a:latin typeface="Arial" panose="020B0604020202020204" pitchFamily="34" charset="0"/>
              </a:rPr>
              <a:t>“</a:t>
            </a:r>
            <a:r>
              <a:rPr lang="en-US" altLang="zh-CN" sz="2800" dirty="0"/>
              <a:t>battle royal</a:t>
            </a:r>
            <a:r>
              <a:rPr lang="en-US" altLang="zh-CN" sz="2800" dirty="0">
                <a:latin typeface="Arial" panose="020B0604020202020204" pitchFamily="34" charset="0"/>
              </a:rPr>
              <a:t>”</a:t>
            </a:r>
            <a:r>
              <a:rPr lang="en-US" altLang="zh-CN" sz="2800" dirty="0"/>
              <a:t> of Chapter One, as they scramble to collect the coins on the electrified carpet, reinforcing the white stereotype of blacks as servile and humble.</a:t>
            </a:r>
          </a:p>
          <a:p>
            <a:pPr marL="0" indent="0">
              <a:buNone/>
            </a:pPr>
            <a:endParaRPr lang="en-US" dirty="0"/>
          </a:p>
        </p:txBody>
      </p:sp>
    </p:spTree>
    <p:extLst>
      <p:ext uri="{BB962C8B-B14F-4D97-AF65-F5344CB8AC3E}">
        <p14:creationId xmlns:p14="http://schemas.microsoft.com/office/powerpoint/2010/main" val="403473127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mv="urn:schemas-microsoft-com:mac:vml" xmlns="">
      <p:transition spd="slow">
        <p:fade/>
      </p:transition>
    </mc:Fallback>
  </mc:AlternateContent>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7744" y="0"/>
            <a:ext cx="10890504" cy="1078992"/>
          </a:xfrm>
        </p:spPr>
        <p:txBody>
          <a:bodyPr>
            <a:normAutofit/>
          </a:bodyPr>
          <a:lstStyle/>
          <a:p>
            <a:r>
              <a:rPr lang="en-US" sz="3200" dirty="0" smtClean="0"/>
              <a:t>Symbols/sambo doll and the coin bank </a:t>
            </a:r>
            <a:endParaRPr lang="en-US" sz="3200" dirty="0"/>
          </a:p>
        </p:txBody>
      </p:sp>
      <p:sp>
        <p:nvSpPr>
          <p:cNvPr id="3" name="Content Placeholder 2"/>
          <p:cNvSpPr>
            <a:spLocks noGrp="1"/>
          </p:cNvSpPr>
          <p:nvPr>
            <p:ph idx="1"/>
          </p:nvPr>
        </p:nvSpPr>
        <p:spPr>
          <a:xfrm>
            <a:off x="237744" y="1078992"/>
            <a:ext cx="10890504" cy="5093208"/>
          </a:xfrm>
        </p:spPr>
        <p:txBody>
          <a:bodyPr>
            <a:normAutofit lnSpcReduction="10000"/>
          </a:bodyPr>
          <a:lstStyle/>
          <a:p>
            <a:pPr marL="0" indent="0">
              <a:buNone/>
            </a:pPr>
            <a:r>
              <a:rPr lang="en-US" altLang="zh-CN" sz="3200" dirty="0"/>
              <a:t>The Sambo doll is made in the image of the Sambo slave, who, according to white stereotype, acts lazy yet obsequious. Moreover, as a dancing doll, it represents the negative stereotype of the black entertainer who laughs and sings for whites. While the coin bank illustrates the power of stereotype to follow a person in his or her every movement, the Sambo doll illustrates stereotype's power to control a person's movements altogether. Stereotype and prejudice, like the invisible strings by which the doll is made to move, often determine and manipulate the range of action of which a person is capable.</a:t>
            </a:r>
          </a:p>
          <a:p>
            <a:endParaRPr lang="en-US" sz="3200" dirty="0"/>
          </a:p>
        </p:txBody>
      </p:sp>
    </p:spTree>
    <p:extLst>
      <p:ext uri="{BB962C8B-B14F-4D97-AF65-F5344CB8AC3E}">
        <p14:creationId xmlns:p14="http://schemas.microsoft.com/office/powerpoint/2010/main" val="1114222180"/>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mv="urn:schemas-microsoft-com:mac:vml" xmlns="">
      <p:transition spd="slow">
        <p:fade/>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2609" y="261539"/>
            <a:ext cx="10544714" cy="1609344"/>
          </a:xfrm>
        </p:spPr>
        <p:txBody>
          <a:bodyPr>
            <a:normAutofit/>
          </a:bodyPr>
          <a:lstStyle/>
          <a:p>
            <a:pPr algn="ctr"/>
            <a:r>
              <a:rPr lang="en-US" altLang="en-US" sz="4000" dirty="0" smtClean="0"/>
              <a:t>Debate Within the Black Community</a:t>
            </a:r>
            <a:endParaRPr lang="en-US" sz="4000" dirty="0"/>
          </a:p>
        </p:txBody>
      </p:sp>
      <p:sp>
        <p:nvSpPr>
          <p:cNvPr id="3" name="Content Placeholder 2"/>
          <p:cNvSpPr>
            <a:spLocks noGrp="1"/>
          </p:cNvSpPr>
          <p:nvPr>
            <p:ph sz="half" idx="1"/>
          </p:nvPr>
        </p:nvSpPr>
        <p:spPr>
          <a:xfrm>
            <a:off x="1069848" y="1753689"/>
            <a:ext cx="4754880" cy="3977640"/>
          </a:xfrm>
        </p:spPr>
        <p:txBody>
          <a:bodyPr>
            <a:normAutofit/>
          </a:bodyPr>
          <a:lstStyle/>
          <a:p>
            <a:pPr marL="0" indent="0">
              <a:buNone/>
            </a:pPr>
            <a:r>
              <a:rPr lang="en-US" altLang="en-US" sz="2600" dirty="0" smtClean="0"/>
              <a:t>Booker </a:t>
            </a:r>
            <a:r>
              <a:rPr lang="en-US" altLang="en-US" sz="2600" dirty="0"/>
              <a:t>T. Washington</a:t>
            </a:r>
          </a:p>
          <a:p>
            <a:pPr lvl="1"/>
            <a:r>
              <a:rPr lang="en-US" altLang="en-US" sz="2600" dirty="0"/>
              <a:t>Assimilation</a:t>
            </a:r>
          </a:p>
          <a:p>
            <a:pPr lvl="1"/>
            <a:r>
              <a:rPr lang="en-US" altLang="en-US" sz="2600" dirty="0"/>
              <a:t>Manual Labor</a:t>
            </a:r>
          </a:p>
          <a:p>
            <a:pPr lvl="1"/>
            <a:r>
              <a:rPr lang="en-US" altLang="en-US" sz="2600" dirty="0"/>
              <a:t>Blacks must learn to live within the racist order of the South</a:t>
            </a:r>
          </a:p>
          <a:p>
            <a:pPr marL="0" indent="0">
              <a:buNone/>
            </a:pPr>
            <a:endParaRPr lang="en-US" dirty="0"/>
          </a:p>
        </p:txBody>
      </p:sp>
      <p:sp>
        <p:nvSpPr>
          <p:cNvPr id="12" name="Content Placeholder 11"/>
          <p:cNvSpPr>
            <a:spLocks noGrp="1"/>
          </p:cNvSpPr>
          <p:nvPr>
            <p:ph sz="half" idx="2"/>
          </p:nvPr>
        </p:nvSpPr>
        <p:spPr>
          <a:xfrm>
            <a:off x="6364224" y="1753689"/>
            <a:ext cx="4754880" cy="4418511"/>
          </a:xfrm>
        </p:spPr>
        <p:txBody>
          <a:bodyPr>
            <a:normAutofit/>
          </a:bodyPr>
          <a:lstStyle/>
          <a:p>
            <a:pPr marL="0" indent="0">
              <a:buNone/>
            </a:pPr>
            <a:r>
              <a:rPr lang="en-US" altLang="en-US" sz="2600" dirty="0"/>
              <a:t>W.E.B. DuBois</a:t>
            </a:r>
          </a:p>
          <a:p>
            <a:pPr lvl="1"/>
            <a:r>
              <a:rPr lang="en-US" altLang="en-US" sz="2600" dirty="0"/>
              <a:t>Criticized Washington for what he viewed as giving in and submitting to the white culture</a:t>
            </a:r>
          </a:p>
          <a:p>
            <a:pPr lvl="1"/>
            <a:r>
              <a:rPr lang="en-US" altLang="en-US" sz="2600" dirty="0"/>
              <a:t>Blacks must resist the racist order of the South</a:t>
            </a:r>
          </a:p>
          <a:p>
            <a:pPr marL="0" indent="0">
              <a:buNone/>
            </a:pPr>
            <a:endParaRPr lang="en-US" dirty="0"/>
          </a:p>
        </p:txBody>
      </p:sp>
      <p:pic>
        <p:nvPicPr>
          <p:cNvPr id="13" name="Picture 12"/>
          <p:cNvPicPr>
            <a:picLocks noChangeAspect="1"/>
          </p:cNvPicPr>
          <p:nvPr/>
        </p:nvPicPr>
        <p:blipFill>
          <a:blip r:embed="rId2"/>
          <a:stretch>
            <a:fillRect/>
          </a:stretch>
        </p:blipFill>
        <p:spPr>
          <a:xfrm>
            <a:off x="1731481" y="4260532"/>
            <a:ext cx="1800225" cy="2543175"/>
          </a:xfrm>
          <a:prstGeom prst="rect">
            <a:avLst/>
          </a:prstGeom>
        </p:spPr>
      </p:pic>
      <p:pic>
        <p:nvPicPr>
          <p:cNvPr id="14" name="Picture 13"/>
          <p:cNvPicPr>
            <a:picLocks noChangeAspect="1"/>
          </p:cNvPicPr>
          <p:nvPr/>
        </p:nvPicPr>
        <p:blipFill>
          <a:blip r:embed="rId3"/>
          <a:stretch>
            <a:fillRect/>
          </a:stretch>
        </p:blipFill>
        <p:spPr>
          <a:xfrm>
            <a:off x="7708392" y="4466557"/>
            <a:ext cx="2066544" cy="2131123"/>
          </a:xfrm>
          <a:prstGeom prst="rect">
            <a:avLst/>
          </a:prstGeom>
        </p:spPr>
      </p:pic>
    </p:spTree>
    <p:extLst>
      <p:ext uri="{BB962C8B-B14F-4D97-AF65-F5344CB8AC3E}">
        <p14:creationId xmlns:p14="http://schemas.microsoft.com/office/powerpoint/2010/main" val="1579198862"/>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2000">
        <p15:prstTrans prst="crush"/>
      </p:transition>
    </mc:Choice>
    <mc:Fallback>
      <p:transition xmlns:p14="http://schemas.microsoft.com/office/powerpoint/2010/mai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3">
                                            <p:txEl>
                                              <p:pRg st="1" end="1"/>
                                            </p:txEl>
                                          </p:spTgt>
                                        </p:tgtEl>
                                      </p:cBhvr>
                                    </p:animEffect>
                                  </p:childTnLst>
                                </p:cTn>
                              </p:par>
                              <p:par>
                                <p:cTn id="15" presetID="53" presetClass="entr" presetSubtype="16"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p:cTn id="1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9" dur="500"/>
                                        <p:tgtEl>
                                          <p:spTgt spid="3">
                                            <p:txEl>
                                              <p:pRg st="2" end="2"/>
                                            </p:txEl>
                                          </p:spTgt>
                                        </p:tgtEl>
                                      </p:cBhvr>
                                    </p:animEffect>
                                  </p:childTnLst>
                                </p:cTn>
                              </p:par>
                              <p:par>
                                <p:cTn id="20" presetID="53" presetClass="entr" presetSubtype="16" fill="hold" grpId="0"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p:cTn id="22"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3"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4" dur="500"/>
                                        <p:tgtEl>
                                          <p:spTgt spid="3">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31" presetClass="entr" presetSubtype="0" fill="hold" nodeType="clickEffect">
                                  <p:stCondLst>
                                    <p:cond delay="0"/>
                                  </p:stCondLst>
                                  <p:childTnLst>
                                    <p:set>
                                      <p:cBhvr>
                                        <p:cTn id="28" dur="1" fill="hold">
                                          <p:stCondLst>
                                            <p:cond delay="0"/>
                                          </p:stCondLst>
                                        </p:cTn>
                                        <p:tgtEl>
                                          <p:spTgt spid="13"/>
                                        </p:tgtEl>
                                        <p:attrNameLst>
                                          <p:attrName>style.visibility</p:attrName>
                                        </p:attrNameLst>
                                      </p:cBhvr>
                                      <p:to>
                                        <p:strVal val="visible"/>
                                      </p:to>
                                    </p:set>
                                    <p:anim calcmode="lin" valueType="num">
                                      <p:cBhvr>
                                        <p:cTn id="29" dur="1000" fill="hold"/>
                                        <p:tgtEl>
                                          <p:spTgt spid="13"/>
                                        </p:tgtEl>
                                        <p:attrNameLst>
                                          <p:attrName>ppt_w</p:attrName>
                                        </p:attrNameLst>
                                      </p:cBhvr>
                                      <p:tavLst>
                                        <p:tav tm="0">
                                          <p:val>
                                            <p:fltVal val="0"/>
                                          </p:val>
                                        </p:tav>
                                        <p:tav tm="100000">
                                          <p:val>
                                            <p:strVal val="#ppt_w"/>
                                          </p:val>
                                        </p:tav>
                                      </p:tavLst>
                                    </p:anim>
                                    <p:anim calcmode="lin" valueType="num">
                                      <p:cBhvr>
                                        <p:cTn id="30" dur="1000" fill="hold"/>
                                        <p:tgtEl>
                                          <p:spTgt spid="13"/>
                                        </p:tgtEl>
                                        <p:attrNameLst>
                                          <p:attrName>ppt_h</p:attrName>
                                        </p:attrNameLst>
                                      </p:cBhvr>
                                      <p:tavLst>
                                        <p:tav tm="0">
                                          <p:val>
                                            <p:fltVal val="0"/>
                                          </p:val>
                                        </p:tav>
                                        <p:tav tm="100000">
                                          <p:val>
                                            <p:strVal val="#ppt_h"/>
                                          </p:val>
                                        </p:tav>
                                      </p:tavLst>
                                    </p:anim>
                                    <p:anim calcmode="lin" valueType="num">
                                      <p:cBhvr>
                                        <p:cTn id="31" dur="1000" fill="hold"/>
                                        <p:tgtEl>
                                          <p:spTgt spid="13"/>
                                        </p:tgtEl>
                                        <p:attrNameLst>
                                          <p:attrName>style.rotation</p:attrName>
                                        </p:attrNameLst>
                                      </p:cBhvr>
                                      <p:tavLst>
                                        <p:tav tm="0">
                                          <p:val>
                                            <p:fltVal val="90"/>
                                          </p:val>
                                        </p:tav>
                                        <p:tav tm="100000">
                                          <p:val>
                                            <p:fltVal val="0"/>
                                          </p:val>
                                        </p:tav>
                                      </p:tavLst>
                                    </p:anim>
                                    <p:animEffect transition="in" filter="fade">
                                      <p:cBhvr>
                                        <p:cTn id="32" dur="1000"/>
                                        <p:tgtEl>
                                          <p:spTgt spid="13"/>
                                        </p:tgtEl>
                                      </p:cBhvr>
                                    </p:animEffect>
                                  </p:childTnLst>
                                </p:cTn>
                              </p:par>
                            </p:childTnLst>
                          </p:cTn>
                        </p:par>
                      </p:childTnLst>
                    </p:cTn>
                  </p:par>
                  <p:par>
                    <p:cTn id="33" fill="hold">
                      <p:stCondLst>
                        <p:cond delay="indefinite"/>
                      </p:stCondLst>
                      <p:childTnLst>
                        <p:par>
                          <p:cTn id="34" fill="hold">
                            <p:stCondLst>
                              <p:cond delay="0"/>
                            </p:stCondLst>
                            <p:childTnLst>
                              <p:par>
                                <p:cTn id="35" presetID="53" presetClass="entr" presetSubtype="16" fill="hold" grpId="0" nodeType="clickEffect">
                                  <p:stCondLst>
                                    <p:cond delay="0"/>
                                  </p:stCondLst>
                                  <p:childTnLst>
                                    <p:set>
                                      <p:cBhvr>
                                        <p:cTn id="36" dur="1" fill="hold">
                                          <p:stCondLst>
                                            <p:cond delay="0"/>
                                          </p:stCondLst>
                                        </p:cTn>
                                        <p:tgtEl>
                                          <p:spTgt spid="12">
                                            <p:txEl>
                                              <p:pRg st="0" end="0"/>
                                            </p:txEl>
                                          </p:spTgt>
                                        </p:tgtEl>
                                        <p:attrNameLst>
                                          <p:attrName>style.visibility</p:attrName>
                                        </p:attrNameLst>
                                      </p:cBhvr>
                                      <p:to>
                                        <p:strVal val="visible"/>
                                      </p:to>
                                    </p:set>
                                    <p:anim calcmode="lin" valueType="num">
                                      <p:cBhvr>
                                        <p:cTn id="37" dur="500" fill="hold"/>
                                        <p:tgtEl>
                                          <p:spTgt spid="12">
                                            <p:txEl>
                                              <p:pRg st="0" end="0"/>
                                            </p:txEl>
                                          </p:spTgt>
                                        </p:tgtEl>
                                        <p:attrNameLst>
                                          <p:attrName>ppt_w</p:attrName>
                                        </p:attrNameLst>
                                      </p:cBhvr>
                                      <p:tavLst>
                                        <p:tav tm="0">
                                          <p:val>
                                            <p:fltVal val="0"/>
                                          </p:val>
                                        </p:tav>
                                        <p:tav tm="100000">
                                          <p:val>
                                            <p:strVal val="#ppt_w"/>
                                          </p:val>
                                        </p:tav>
                                      </p:tavLst>
                                    </p:anim>
                                    <p:anim calcmode="lin" valueType="num">
                                      <p:cBhvr>
                                        <p:cTn id="38" dur="500" fill="hold"/>
                                        <p:tgtEl>
                                          <p:spTgt spid="12">
                                            <p:txEl>
                                              <p:pRg st="0" end="0"/>
                                            </p:txEl>
                                          </p:spTgt>
                                        </p:tgtEl>
                                        <p:attrNameLst>
                                          <p:attrName>ppt_h</p:attrName>
                                        </p:attrNameLst>
                                      </p:cBhvr>
                                      <p:tavLst>
                                        <p:tav tm="0">
                                          <p:val>
                                            <p:fltVal val="0"/>
                                          </p:val>
                                        </p:tav>
                                        <p:tav tm="100000">
                                          <p:val>
                                            <p:strVal val="#ppt_h"/>
                                          </p:val>
                                        </p:tav>
                                      </p:tavLst>
                                    </p:anim>
                                    <p:animEffect transition="in" filter="fade">
                                      <p:cBhvr>
                                        <p:cTn id="39" dur="500"/>
                                        <p:tgtEl>
                                          <p:spTgt spid="12">
                                            <p:txEl>
                                              <p:pRg st="0" end="0"/>
                                            </p:txEl>
                                          </p:spTgt>
                                        </p:tgtEl>
                                      </p:cBhvr>
                                    </p:animEffect>
                                  </p:childTnLst>
                                </p:cTn>
                              </p:par>
                              <p:par>
                                <p:cTn id="40" presetID="53" presetClass="entr" presetSubtype="16" fill="hold" grpId="0" nodeType="withEffect">
                                  <p:stCondLst>
                                    <p:cond delay="0"/>
                                  </p:stCondLst>
                                  <p:childTnLst>
                                    <p:set>
                                      <p:cBhvr>
                                        <p:cTn id="41" dur="1" fill="hold">
                                          <p:stCondLst>
                                            <p:cond delay="0"/>
                                          </p:stCondLst>
                                        </p:cTn>
                                        <p:tgtEl>
                                          <p:spTgt spid="12">
                                            <p:txEl>
                                              <p:pRg st="1" end="1"/>
                                            </p:txEl>
                                          </p:spTgt>
                                        </p:tgtEl>
                                        <p:attrNameLst>
                                          <p:attrName>style.visibility</p:attrName>
                                        </p:attrNameLst>
                                      </p:cBhvr>
                                      <p:to>
                                        <p:strVal val="visible"/>
                                      </p:to>
                                    </p:set>
                                    <p:anim calcmode="lin" valueType="num">
                                      <p:cBhvr>
                                        <p:cTn id="42" dur="500" fill="hold"/>
                                        <p:tgtEl>
                                          <p:spTgt spid="12">
                                            <p:txEl>
                                              <p:pRg st="1" end="1"/>
                                            </p:txEl>
                                          </p:spTgt>
                                        </p:tgtEl>
                                        <p:attrNameLst>
                                          <p:attrName>ppt_w</p:attrName>
                                        </p:attrNameLst>
                                      </p:cBhvr>
                                      <p:tavLst>
                                        <p:tav tm="0">
                                          <p:val>
                                            <p:fltVal val="0"/>
                                          </p:val>
                                        </p:tav>
                                        <p:tav tm="100000">
                                          <p:val>
                                            <p:strVal val="#ppt_w"/>
                                          </p:val>
                                        </p:tav>
                                      </p:tavLst>
                                    </p:anim>
                                    <p:anim calcmode="lin" valueType="num">
                                      <p:cBhvr>
                                        <p:cTn id="43" dur="500" fill="hold"/>
                                        <p:tgtEl>
                                          <p:spTgt spid="12">
                                            <p:txEl>
                                              <p:pRg st="1" end="1"/>
                                            </p:txEl>
                                          </p:spTgt>
                                        </p:tgtEl>
                                        <p:attrNameLst>
                                          <p:attrName>ppt_h</p:attrName>
                                        </p:attrNameLst>
                                      </p:cBhvr>
                                      <p:tavLst>
                                        <p:tav tm="0">
                                          <p:val>
                                            <p:fltVal val="0"/>
                                          </p:val>
                                        </p:tav>
                                        <p:tav tm="100000">
                                          <p:val>
                                            <p:strVal val="#ppt_h"/>
                                          </p:val>
                                        </p:tav>
                                      </p:tavLst>
                                    </p:anim>
                                    <p:animEffect transition="in" filter="fade">
                                      <p:cBhvr>
                                        <p:cTn id="44" dur="500"/>
                                        <p:tgtEl>
                                          <p:spTgt spid="12">
                                            <p:txEl>
                                              <p:pRg st="1" end="1"/>
                                            </p:txEl>
                                          </p:spTgt>
                                        </p:tgtEl>
                                      </p:cBhvr>
                                    </p:animEffect>
                                  </p:childTnLst>
                                </p:cTn>
                              </p:par>
                              <p:par>
                                <p:cTn id="45" presetID="53" presetClass="entr" presetSubtype="16" fill="hold" grpId="0" nodeType="withEffect">
                                  <p:stCondLst>
                                    <p:cond delay="0"/>
                                  </p:stCondLst>
                                  <p:childTnLst>
                                    <p:set>
                                      <p:cBhvr>
                                        <p:cTn id="46" dur="1" fill="hold">
                                          <p:stCondLst>
                                            <p:cond delay="0"/>
                                          </p:stCondLst>
                                        </p:cTn>
                                        <p:tgtEl>
                                          <p:spTgt spid="12">
                                            <p:txEl>
                                              <p:pRg st="2" end="2"/>
                                            </p:txEl>
                                          </p:spTgt>
                                        </p:tgtEl>
                                        <p:attrNameLst>
                                          <p:attrName>style.visibility</p:attrName>
                                        </p:attrNameLst>
                                      </p:cBhvr>
                                      <p:to>
                                        <p:strVal val="visible"/>
                                      </p:to>
                                    </p:set>
                                    <p:anim calcmode="lin" valueType="num">
                                      <p:cBhvr>
                                        <p:cTn id="47" dur="500" fill="hold"/>
                                        <p:tgtEl>
                                          <p:spTgt spid="12">
                                            <p:txEl>
                                              <p:pRg st="2" end="2"/>
                                            </p:txEl>
                                          </p:spTgt>
                                        </p:tgtEl>
                                        <p:attrNameLst>
                                          <p:attrName>ppt_w</p:attrName>
                                        </p:attrNameLst>
                                      </p:cBhvr>
                                      <p:tavLst>
                                        <p:tav tm="0">
                                          <p:val>
                                            <p:fltVal val="0"/>
                                          </p:val>
                                        </p:tav>
                                        <p:tav tm="100000">
                                          <p:val>
                                            <p:strVal val="#ppt_w"/>
                                          </p:val>
                                        </p:tav>
                                      </p:tavLst>
                                    </p:anim>
                                    <p:anim calcmode="lin" valueType="num">
                                      <p:cBhvr>
                                        <p:cTn id="48" dur="500" fill="hold"/>
                                        <p:tgtEl>
                                          <p:spTgt spid="12">
                                            <p:txEl>
                                              <p:pRg st="2" end="2"/>
                                            </p:txEl>
                                          </p:spTgt>
                                        </p:tgtEl>
                                        <p:attrNameLst>
                                          <p:attrName>ppt_h</p:attrName>
                                        </p:attrNameLst>
                                      </p:cBhvr>
                                      <p:tavLst>
                                        <p:tav tm="0">
                                          <p:val>
                                            <p:fltVal val="0"/>
                                          </p:val>
                                        </p:tav>
                                        <p:tav tm="100000">
                                          <p:val>
                                            <p:strVal val="#ppt_h"/>
                                          </p:val>
                                        </p:tav>
                                      </p:tavLst>
                                    </p:anim>
                                    <p:animEffect transition="in" filter="fade">
                                      <p:cBhvr>
                                        <p:cTn id="49" dur="500"/>
                                        <p:tgtEl>
                                          <p:spTgt spid="12">
                                            <p:txEl>
                                              <p:pRg st="2" end="2"/>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31" presetClass="entr" presetSubtype="0" fill="hold" nodeType="clickEffect">
                                  <p:stCondLst>
                                    <p:cond delay="0"/>
                                  </p:stCondLst>
                                  <p:childTnLst>
                                    <p:set>
                                      <p:cBhvr>
                                        <p:cTn id="53" dur="1" fill="hold">
                                          <p:stCondLst>
                                            <p:cond delay="0"/>
                                          </p:stCondLst>
                                        </p:cTn>
                                        <p:tgtEl>
                                          <p:spTgt spid="14"/>
                                        </p:tgtEl>
                                        <p:attrNameLst>
                                          <p:attrName>style.visibility</p:attrName>
                                        </p:attrNameLst>
                                      </p:cBhvr>
                                      <p:to>
                                        <p:strVal val="visible"/>
                                      </p:to>
                                    </p:set>
                                    <p:anim calcmode="lin" valueType="num">
                                      <p:cBhvr>
                                        <p:cTn id="54" dur="1000" fill="hold"/>
                                        <p:tgtEl>
                                          <p:spTgt spid="14"/>
                                        </p:tgtEl>
                                        <p:attrNameLst>
                                          <p:attrName>ppt_w</p:attrName>
                                        </p:attrNameLst>
                                      </p:cBhvr>
                                      <p:tavLst>
                                        <p:tav tm="0">
                                          <p:val>
                                            <p:fltVal val="0"/>
                                          </p:val>
                                        </p:tav>
                                        <p:tav tm="100000">
                                          <p:val>
                                            <p:strVal val="#ppt_w"/>
                                          </p:val>
                                        </p:tav>
                                      </p:tavLst>
                                    </p:anim>
                                    <p:anim calcmode="lin" valueType="num">
                                      <p:cBhvr>
                                        <p:cTn id="55" dur="1000" fill="hold"/>
                                        <p:tgtEl>
                                          <p:spTgt spid="14"/>
                                        </p:tgtEl>
                                        <p:attrNameLst>
                                          <p:attrName>ppt_h</p:attrName>
                                        </p:attrNameLst>
                                      </p:cBhvr>
                                      <p:tavLst>
                                        <p:tav tm="0">
                                          <p:val>
                                            <p:fltVal val="0"/>
                                          </p:val>
                                        </p:tav>
                                        <p:tav tm="100000">
                                          <p:val>
                                            <p:strVal val="#ppt_h"/>
                                          </p:val>
                                        </p:tav>
                                      </p:tavLst>
                                    </p:anim>
                                    <p:anim calcmode="lin" valueType="num">
                                      <p:cBhvr>
                                        <p:cTn id="56" dur="1000" fill="hold"/>
                                        <p:tgtEl>
                                          <p:spTgt spid="14"/>
                                        </p:tgtEl>
                                        <p:attrNameLst>
                                          <p:attrName>style.rotation</p:attrName>
                                        </p:attrNameLst>
                                      </p:cBhvr>
                                      <p:tavLst>
                                        <p:tav tm="0">
                                          <p:val>
                                            <p:fltVal val="90"/>
                                          </p:val>
                                        </p:tav>
                                        <p:tav tm="100000">
                                          <p:val>
                                            <p:fltVal val="0"/>
                                          </p:val>
                                        </p:tav>
                                      </p:tavLst>
                                    </p:anim>
                                    <p:animEffect transition="in" filter="fade">
                                      <p:cBhvr>
                                        <p:cTn id="57" dur="1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2"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848" y="0"/>
            <a:ext cx="10058400" cy="868680"/>
          </a:xfrm>
        </p:spPr>
        <p:txBody>
          <a:bodyPr/>
          <a:lstStyle/>
          <a:p>
            <a:pPr algn="ctr"/>
            <a:r>
              <a:rPr lang="en-US" dirty="0" smtClean="0"/>
              <a:t>themes</a:t>
            </a:r>
            <a:endParaRPr lang="en-US" dirty="0"/>
          </a:p>
        </p:txBody>
      </p:sp>
      <p:sp>
        <p:nvSpPr>
          <p:cNvPr id="3" name="Content Placeholder 2"/>
          <p:cNvSpPr>
            <a:spLocks noGrp="1"/>
          </p:cNvSpPr>
          <p:nvPr>
            <p:ph idx="1"/>
          </p:nvPr>
        </p:nvSpPr>
        <p:spPr>
          <a:xfrm>
            <a:off x="310896" y="868680"/>
            <a:ext cx="11603736" cy="5897880"/>
          </a:xfrm>
        </p:spPr>
        <p:txBody>
          <a:bodyPr>
            <a:normAutofit/>
          </a:bodyPr>
          <a:lstStyle/>
          <a:p>
            <a:endParaRPr lang="en-US" sz="2200" b="1" dirty="0" smtClean="0"/>
          </a:p>
          <a:p>
            <a:r>
              <a:rPr lang="en-US" sz="2200" b="1" dirty="0" smtClean="0"/>
              <a:t>Invisibility/Blindness </a:t>
            </a:r>
            <a:endParaRPr lang="en-US" sz="2200" b="1" dirty="0"/>
          </a:p>
          <a:p>
            <a:pPr lvl="1"/>
            <a:r>
              <a:rPr lang="en-US" sz="2200" dirty="0">
                <a:solidFill>
                  <a:schemeClr val="accent2"/>
                </a:solidFill>
              </a:rPr>
              <a:t>We choose not to see the ugly truths around us </a:t>
            </a:r>
          </a:p>
          <a:p>
            <a:pPr lvl="1"/>
            <a:r>
              <a:rPr lang="en-US" sz="2200" dirty="0">
                <a:solidFill>
                  <a:schemeClr val="accent2"/>
                </a:solidFill>
              </a:rPr>
              <a:t>Society ignores the oppressed </a:t>
            </a:r>
          </a:p>
          <a:p>
            <a:pPr lvl="1"/>
            <a:r>
              <a:rPr lang="en-US" sz="2200" dirty="0">
                <a:solidFill>
                  <a:schemeClr val="accent2"/>
                </a:solidFill>
              </a:rPr>
              <a:t>How we change perceptions of the self in society </a:t>
            </a:r>
          </a:p>
          <a:p>
            <a:r>
              <a:rPr lang="en-US" sz="2200" b="1" dirty="0"/>
              <a:t>Identity/Black Identity </a:t>
            </a:r>
          </a:p>
          <a:p>
            <a:pPr lvl="1"/>
            <a:r>
              <a:rPr lang="en-US" sz="2200" dirty="0">
                <a:solidFill>
                  <a:schemeClr val="accent2"/>
                </a:solidFill>
              </a:rPr>
              <a:t>Defining who you are through your relationships with others </a:t>
            </a:r>
          </a:p>
          <a:p>
            <a:pPr lvl="1"/>
            <a:r>
              <a:rPr lang="en-US" sz="2200" dirty="0">
                <a:solidFill>
                  <a:schemeClr val="accent2"/>
                </a:solidFill>
              </a:rPr>
              <a:t>Who is my authentic self? (Self versus who we WANT to be) </a:t>
            </a:r>
          </a:p>
          <a:p>
            <a:pPr lvl="1"/>
            <a:r>
              <a:rPr lang="en-US" sz="2200" dirty="0">
                <a:solidFill>
                  <a:schemeClr val="accent2"/>
                </a:solidFill>
              </a:rPr>
              <a:t>Is this a universal search or is it specific to an African-American man in a predominately Caucasian society? </a:t>
            </a:r>
          </a:p>
          <a:p>
            <a:pPr lvl="1"/>
            <a:r>
              <a:rPr lang="en-US" sz="2200" dirty="0">
                <a:solidFill>
                  <a:schemeClr val="accent2"/>
                </a:solidFill>
              </a:rPr>
              <a:t>Does failure lead us to truth? </a:t>
            </a:r>
          </a:p>
          <a:p>
            <a:endParaRPr lang="en-US" dirty="0"/>
          </a:p>
        </p:txBody>
      </p:sp>
    </p:spTree>
    <p:extLst>
      <p:ext uri="{BB962C8B-B14F-4D97-AF65-F5344CB8AC3E}">
        <p14:creationId xmlns:p14="http://schemas.microsoft.com/office/powerpoint/2010/main" val="360254171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p:cTn id="12"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4" dur="500"/>
                                        <p:tgtEl>
                                          <p:spTgt spid="3">
                                            <p:txEl>
                                              <p:pRg st="2" end="2"/>
                                            </p:txEl>
                                          </p:spTgt>
                                        </p:tgtEl>
                                      </p:cBhvr>
                                    </p:animEffect>
                                  </p:childTnLst>
                                </p:cTn>
                              </p:par>
                              <p:par>
                                <p:cTn id="15" presetID="53" presetClass="entr" presetSubtype="16"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p:cTn id="17"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19" dur="500"/>
                                        <p:tgtEl>
                                          <p:spTgt spid="3">
                                            <p:txEl>
                                              <p:pRg st="3" end="3"/>
                                            </p:txEl>
                                          </p:spTgt>
                                        </p:tgtEl>
                                      </p:cBhvr>
                                    </p:animEffect>
                                  </p:childTnLst>
                                </p:cTn>
                              </p:par>
                              <p:par>
                                <p:cTn id="20" presetID="53" presetClass="entr" presetSubtype="16" fill="hold" grpId="0"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 calcmode="lin" valueType="num">
                                      <p:cBhvr>
                                        <p:cTn id="22"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3"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4" dur="500"/>
                                        <p:tgtEl>
                                          <p:spTgt spid="3">
                                            <p:txEl>
                                              <p:pRg st="4" end="4"/>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53" presetClass="entr" presetSubtype="16" fill="hold" grpId="0"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p:cTn id="29"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0"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1" dur="500"/>
                                        <p:tgtEl>
                                          <p:spTgt spid="3">
                                            <p:txEl>
                                              <p:pRg st="5" end="5"/>
                                            </p:txEl>
                                          </p:spTgt>
                                        </p:tgtEl>
                                      </p:cBhvr>
                                    </p:animEffect>
                                  </p:childTnLst>
                                </p:cTn>
                              </p:par>
                              <p:par>
                                <p:cTn id="32" presetID="53" presetClass="entr" presetSubtype="16" fill="hold" grpId="0" nodeType="withEffect">
                                  <p:stCondLst>
                                    <p:cond delay="0"/>
                                  </p:stCondLst>
                                  <p:childTnLst>
                                    <p:set>
                                      <p:cBhvr>
                                        <p:cTn id="33" dur="1" fill="hold">
                                          <p:stCondLst>
                                            <p:cond delay="0"/>
                                          </p:stCondLst>
                                        </p:cTn>
                                        <p:tgtEl>
                                          <p:spTgt spid="3">
                                            <p:txEl>
                                              <p:pRg st="6" end="6"/>
                                            </p:txEl>
                                          </p:spTgt>
                                        </p:tgtEl>
                                        <p:attrNameLst>
                                          <p:attrName>style.visibility</p:attrName>
                                        </p:attrNameLst>
                                      </p:cBhvr>
                                      <p:to>
                                        <p:strVal val="visible"/>
                                      </p:to>
                                    </p:set>
                                    <p:anim calcmode="lin" valueType="num">
                                      <p:cBhvr>
                                        <p:cTn id="34"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5"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36" dur="500"/>
                                        <p:tgtEl>
                                          <p:spTgt spid="3">
                                            <p:txEl>
                                              <p:pRg st="6" end="6"/>
                                            </p:txEl>
                                          </p:spTgt>
                                        </p:tgtEl>
                                      </p:cBhvr>
                                    </p:animEffect>
                                  </p:childTnLst>
                                </p:cTn>
                              </p:par>
                              <p:par>
                                <p:cTn id="37" presetID="53" presetClass="entr" presetSubtype="16" fill="hold" grpId="0" nodeType="with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 calcmode="lin" valueType="num">
                                      <p:cBhvr>
                                        <p:cTn id="39"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40"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41" dur="500"/>
                                        <p:tgtEl>
                                          <p:spTgt spid="3">
                                            <p:txEl>
                                              <p:pRg st="7" end="7"/>
                                            </p:txEl>
                                          </p:spTgt>
                                        </p:tgtEl>
                                      </p:cBhvr>
                                    </p:animEffect>
                                  </p:childTnLst>
                                </p:cTn>
                              </p:par>
                              <p:par>
                                <p:cTn id="42" presetID="53" presetClass="entr" presetSubtype="16" fill="hold" grpId="0" nodeType="withEffect">
                                  <p:stCondLst>
                                    <p:cond delay="0"/>
                                  </p:stCondLst>
                                  <p:childTnLst>
                                    <p:set>
                                      <p:cBhvr>
                                        <p:cTn id="43" dur="1" fill="hold">
                                          <p:stCondLst>
                                            <p:cond delay="0"/>
                                          </p:stCondLst>
                                        </p:cTn>
                                        <p:tgtEl>
                                          <p:spTgt spid="3">
                                            <p:txEl>
                                              <p:pRg st="8" end="8"/>
                                            </p:txEl>
                                          </p:spTgt>
                                        </p:tgtEl>
                                        <p:attrNameLst>
                                          <p:attrName>style.visibility</p:attrName>
                                        </p:attrNameLst>
                                      </p:cBhvr>
                                      <p:to>
                                        <p:strVal val="visible"/>
                                      </p:to>
                                    </p:set>
                                    <p:anim calcmode="lin" valueType="num">
                                      <p:cBhvr>
                                        <p:cTn id="44"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45"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46" dur="500"/>
                                        <p:tgtEl>
                                          <p:spTgt spid="3">
                                            <p:txEl>
                                              <p:pRg st="8" end="8"/>
                                            </p:txEl>
                                          </p:spTgt>
                                        </p:tgtEl>
                                      </p:cBhvr>
                                    </p:animEffect>
                                  </p:childTnLst>
                                </p:cTn>
                              </p:par>
                              <p:par>
                                <p:cTn id="47" presetID="53" presetClass="entr" presetSubtype="16" fill="hold" grpId="0" nodeType="withEffect">
                                  <p:stCondLst>
                                    <p:cond delay="0"/>
                                  </p:stCondLst>
                                  <p:childTnLst>
                                    <p:set>
                                      <p:cBhvr>
                                        <p:cTn id="48" dur="1" fill="hold">
                                          <p:stCondLst>
                                            <p:cond delay="0"/>
                                          </p:stCondLst>
                                        </p:cTn>
                                        <p:tgtEl>
                                          <p:spTgt spid="3">
                                            <p:txEl>
                                              <p:pRg st="9" end="9"/>
                                            </p:txEl>
                                          </p:spTgt>
                                        </p:tgtEl>
                                        <p:attrNameLst>
                                          <p:attrName>style.visibility</p:attrName>
                                        </p:attrNameLst>
                                      </p:cBhvr>
                                      <p:to>
                                        <p:strVal val="visible"/>
                                      </p:to>
                                    </p:set>
                                    <p:anim calcmode="lin" valueType="num">
                                      <p:cBhvr>
                                        <p:cTn id="49" dur="500" fill="hold"/>
                                        <p:tgtEl>
                                          <p:spTgt spid="3">
                                            <p:txEl>
                                              <p:pRg st="9" end="9"/>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9" end="9"/>
                                            </p:txEl>
                                          </p:spTgt>
                                        </p:tgtEl>
                                        <p:attrNameLst>
                                          <p:attrName>ppt_h</p:attrName>
                                        </p:attrNameLst>
                                      </p:cBhvr>
                                      <p:tavLst>
                                        <p:tav tm="0">
                                          <p:val>
                                            <p:fltVal val="0"/>
                                          </p:val>
                                        </p:tav>
                                        <p:tav tm="100000">
                                          <p:val>
                                            <p:strVal val="#ppt_h"/>
                                          </p:val>
                                        </p:tav>
                                      </p:tavLst>
                                    </p:anim>
                                    <p:animEffect transition="in" filter="fade">
                                      <p:cBhvr>
                                        <p:cTn id="51"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7744" y="118872"/>
            <a:ext cx="10890504" cy="859536"/>
          </a:xfrm>
        </p:spPr>
        <p:txBody>
          <a:bodyPr>
            <a:normAutofit/>
          </a:bodyPr>
          <a:lstStyle/>
          <a:p>
            <a:pPr algn="ctr"/>
            <a:r>
              <a:rPr lang="en-US" dirty="0" smtClean="0"/>
              <a:t>Themes continued </a:t>
            </a:r>
            <a:endParaRPr lang="en-US" dirty="0"/>
          </a:p>
        </p:txBody>
      </p:sp>
      <p:sp>
        <p:nvSpPr>
          <p:cNvPr id="3" name="Content Placeholder 2"/>
          <p:cNvSpPr>
            <a:spLocks noGrp="1"/>
          </p:cNvSpPr>
          <p:nvPr>
            <p:ph idx="1"/>
          </p:nvPr>
        </p:nvSpPr>
        <p:spPr>
          <a:xfrm>
            <a:off x="301752" y="1143000"/>
            <a:ext cx="10826496" cy="5029200"/>
          </a:xfrm>
        </p:spPr>
        <p:txBody>
          <a:bodyPr/>
          <a:lstStyle/>
          <a:p>
            <a:r>
              <a:rPr lang="en-US" sz="2200" b="1" dirty="0"/>
              <a:t>Dualism </a:t>
            </a:r>
          </a:p>
          <a:p>
            <a:pPr lvl="1"/>
            <a:r>
              <a:rPr lang="en-US" sz="2200" dirty="0">
                <a:solidFill>
                  <a:schemeClr val="accent2"/>
                </a:solidFill>
              </a:rPr>
              <a:t>Being two seemingly contradictory things at once. </a:t>
            </a:r>
          </a:p>
          <a:p>
            <a:pPr lvl="1"/>
            <a:r>
              <a:rPr lang="en-US" sz="2200" dirty="0">
                <a:solidFill>
                  <a:schemeClr val="accent2"/>
                </a:solidFill>
              </a:rPr>
              <a:t>Being black in a white society </a:t>
            </a:r>
          </a:p>
          <a:p>
            <a:pPr lvl="1"/>
            <a:r>
              <a:rPr lang="en-US" sz="2200" dirty="0">
                <a:solidFill>
                  <a:schemeClr val="accent2"/>
                </a:solidFill>
              </a:rPr>
              <a:t>Are we what is projected onto us? </a:t>
            </a:r>
          </a:p>
          <a:p>
            <a:r>
              <a:rPr lang="en-US" sz="2200" b="1" dirty="0"/>
              <a:t>Existential Search for Self </a:t>
            </a:r>
          </a:p>
          <a:p>
            <a:pPr lvl="1"/>
            <a:r>
              <a:rPr lang="en-US" sz="2200" dirty="0">
                <a:solidFill>
                  <a:schemeClr val="accent2"/>
                </a:solidFill>
              </a:rPr>
              <a:t>Realizing that you are responsible for your actions/reactions in a chaotic world </a:t>
            </a:r>
          </a:p>
          <a:p>
            <a:r>
              <a:rPr lang="en-US" sz="2200" b="1" dirty="0"/>
              <a:t>Oppression </a:t>
            </a:r>
          </a:p>
          <a:p>
            <a:pPr lvl="1"/>
            <a:r>
              <a:rPr lang="en-US" sz="2200" dirty="0">
                <a:solidFill>
                  <a:schemeClr val="accent2"/>
                </a:solidFill>
              </a:rPr>
              <a:t>Society’s role in oppressing us all </a:t>
            </a:r>
          </a:p>
          <a:p>
            <a:pPr lvl="1"/>
            <a:r>
              <a:rPr lang="en-US" sz="2200" dirty="0">
                <a:solidFill>
                  <a:schemeClr val="accent2"/>
                </a:solidFill>
              </a:rPr>
              <a:t>The oppression of African-Americans </a:t>
            </a:r>
          </a:p>
          <a:p>
            <a:pPr marL="0" indent="0">
              <a:buNone/>
            </a:pPr>
            <a:endParaRPr lang="en-US" dirty="0"/>
          </a:p>
        </p:txBody>
      </p:sp>
    </p:spTree>
    <p:extLst>
      <p:ext uri="{BB962C8B-B14F-4D97-AF65-F5344CB8AC3E}">
        <p14:creationId xmlns:p14="http://schemas.microsoft.com/office/powerpoint/2010/main" val="94727275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52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anim calcmode="lin" valueType="num">
                                      <p:cBhvr>
                                        <p:cTn id="10" dur="500" fill="hold"/>
                                        <p:tgtEl>
                                          <p:spTgt spid="3">
                                            <p:txEl>
                                              <p:pRg st="0" end="0"/>
                                            </p:txEl>
                                          </p:spTgt>
                                        </p:tgtEl>
                                        <p:attrNameLst>
                                          <p:attrName>ppt_x</p:attrName>
                                        </p:attrNameLst>
                                      </p:cBhvr>
                                      <p:tavLst>
                                        <p:tav tm="0">
                                          <p:val>
                                            <p:fltVal val="0.5"/>
                                          </p:val>
                                        </p:tav>
                                        <p:tav tm="100000">
                                          <p:val>
                                            <p:strVal val="#ppt_x"/>
                                          </p:val>
                                        </p:tav>
                                      </p:tavLst>
                                    </p:anim>
                                    <p:anim calcmode="lin" valueType="num">
                                      <p:cBhvr>
                                        <p:cTn id="11" dur="500" fill="hold"/>
                                        <p:tgtEl>
                                          <p:spTgt spid="3">
                                            <p:txEl>
                                              <p:pRg st="0" end="0"/>
                                            </p:txEl>
                                          </p:spTgt>
                                        </p:tgtEl>
                                        <p:attrNameLst>
                                          <p:attrName>ppt_y</p:attrName>
                                        </p:attrNameLst>
                                      </p:cBhvr>
                                      <p:tavLst>
                                        <p:tav tm="0">
                                          <p:val>
                                            <p:fltVal val="0.5"/>
                                          </p:val>
                                        </p:tav>
                                        <p:tav tm="100000">
                                          <p:val>
                                            <p:strVal val="#ppt_y"/>
                                          </p:val>
                                        </p:tav>
                                      </p:tavLst>
                                    </p:anim>
                                  </p:childTnLst>
                                </p:cTn>
                              </p:par>
                              <p:par>
                                <p:cTn id="12" presetID="53" presetClass="entr" presetSubtype="528" fill="hold" grpId="0" nodeType="with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anim calcmode="lin" valueType="num">
                                      <p:cBhvr>
                                        <p:cTn id="17" dur="500" fill="hold"/>
                                        <p:tgtEl>
                                          <p:spTgt spid="3">
                                            <p:txEl>
                                              <p:pRg st="1" end="1"/>
                                            </p:txEl>
                                          </p:spTgt>
                                        </p:tgtEl>
                                        <p:attrNameLst>
                                          <p:attrName>ppt_x</p:attrName>
                                        </p:attrNameLst>
                                      </p:cBhvr>
                                      <p:tavLst>
                                        <p:tav tm="0">
                                          <p:val>
                                            <p:fltVal val="0.5"/>
                                          </p:val>
                                        </p:tav>
                                        <p:tav tm="100000">
                                          <p:val>
                                            <p:strVal val="#ppt_x"/>
                                          </p:val>
                                        </p:tav>
                                      </p:tavLst>
                                    </p:anim>
                                    <p:anim calcmode="lin" valueType="num">
                                      <p:cBhvr>
                                        <p:cTn id="18" dur="500" fill="hold"/>
                                        <p:tgtEl>
                                          <p:spTgt spid="3">
                                            <p:txEl>
                                              <p:pRg st="1" end="1"/>
                                            </p:txEl>
                                          </p:spTgt>
                                        </p:tgtEl>
                                        <p:attrNameLst>
                                          <p:attrName>ppt_y</p:attrName>
                                        </p:attrNameLst>
                                      </p:cBhvr>
                                      <p:tavLst>
                                        <p:tav tm="0">
                                          <p:val>
                                            <p:fltVal val="0.5"/>
                                          </p:val>
                                        </p:tav>
                                        <p:tav tm="100000">
                                          <p:val>
                                            <p:strVal val="#ppt_y"/>
                                          </p:val>
                                        </p:tav>
                                      </p:tavLst>
                                    </p:anim>
                                  </p:childTnLst>
                                </p:cTn>
                              </p:par>
                              <p:par>
                                <p:cTn id="19" presetID="53" presetClass="entr" presetSubtype="528"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anim calcmode="lin" valueType="num">
                                      <p:cBhvr>
                                        <p:cTn id="24" dur="500" fill="hold"/>
                                        <p:tgtEl>
                                          <p:spTgt spid="3">
                                            <p:txEl>
                                              <p:pRg st="2" end="2"/>
                                            </p:txEl>
                                          </p:spTgt>
                                        </p:tgtEl>
                                        <p:attrNameLst>
                                          <p:attrName>ppt_x</p:attrName>
                                        </p:attrNameLst>
                                      </p:cBhvr>
                                      <p:tavLst>
                                        <p:tav tm="0">
                                          <p:val>
                                            <p:fltVal val="0.5"/>
                                          </p:val>
                                        </p:tav>
                                        <p:tav tm="100000">
                                          <p:val>
                                            <p:strVal val="#ppt_x"/>
                                          </p:val>
                                        </p:tav>
                                      </p:tavLst>
                                    </p:anim>
                                    <p:anim calcmode="lin" valueType="num">
                                      <p:cBhvr>
                                        <p:cTn id="25" dur="500" fill="hold"/>
                                        <p:tgtEl>
                                          <p:spTgt spid="3">
                                            <p:txEl>
                                              <p:pRg st="2" end="2"/>
                                            </p:txEl>
                                          </p:spTgt>
                                        </p:tgtEl>
                                        <p:attrNameLst>
                                          <p:attrName>ppt_y</p:attrName>
                                        </p:attrNameLst>
                                      </p:cBhvr>
                                      <p:tavLst>
                                        <p:tav tm="0">
                                          <p:val>
                                            <p:fltVal val="0.5"/>
                                          </p:val>
                                        </p:tav>
                                        <p:tav tm="100000">
                                          <p:val>
                                            <p:strVal val="#ppt_y"/>
                                          </p:val>
                                        </p:tav>
                                      </p:tavLst>
                                    </p:anim>
                                  </p:childTnLst>
                                </p:cTn>
                              </p:par>
                              <p:par>
                                <p:cTn id="26" presetID="53" presetClass="entr" presetSubtype="528" fill="hold" grpId="0" nodeType="with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anim calcmode="lin" valueType="num">
                                      <p:cBhvr>
                                        <p:cTn id="31" dur="500" fill="hold"/>
                                        <p:tgtEl>
                                          <p:spTgt spid="3">
                                            <p:txEl>
                                              <p:pRg st="3" end="3"/>
                                            </p:txEl>
                                          </p:spTgt>
                                        </p:tgtEl>
                                        <p:attrNameLst>
                                          <p:attrName>ppt_x</p:attrName>
                                        </p:attrNameLst>
                                      </p:cBhvr>
                                      <p:tavLst>
                                        <p:tav tm="0">
                                          <p:val>
                                            <p:fltVal val="0.5"/>
                                          </p:val>
                                        </p:tav>
                                        <p:tav tm="100000">
                                          <p:val>
                                            <p:strVal val="#ppt_x"/>
                                          </p:val>
                                        </p:tav>
                                      </p:tavLst>
                                    </p:anim>
                                    <p:anim calcmode="lin" valueType="num">
                                      <p:cBhvr>
                                        <p:cTn id="32" dur="500" fill="hold"/>
                                        <p:tgtEl>
                                          <p:spTgt spid="3">
                                            <p:txEl>
                                              <p:pRg st="3" end="3"/>
                                            </p:txEl>
                                          </p:spTgt>
                                        </p:tgtEl>
                                        <p:attrNameLst>
                                          <p:attrName>ppt_y</p:attrName>
                                        </p:attrNameLst>
                                      </p:cBhvr>
                                      <p:tavLst>
                                        <p:tav tm="0">
                                          <p:val>
                                            <p:fltVal val="0.5"/>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53" presetClass="entr" presetSubtype="528"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p:cTn id="37"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8"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9" dur="500"/>
                                        <p:tgtEl>
                                          <p:spTgt spid="3">
                                            <p:txEl>
                                              <p:pRg st="4" end="4"/>
                                            </p:txEl>
                                          </p:spTgt>
                                        </p:tgtEl>
                                      </p:cBhvr>
                                    </p:animEffect>
                                    <p:anim calcmode="lin" valueType="num">
                                      <p:cBhvr>
                                        <p:cTn id="40" dur="500" fill="hold"/>
                                        <p:tgtEl>
                                          <p:spTgt spid="3">
                                            <p:txEl>
                                              <p:pRg st="4" end="4"/>
                                            </p:txEl>
                                          </p:spTgt>
                                        </p:tgtEl>
                                        <p:attrNameLst>
                                          <p:attrName>ppt_x</p:attrName>
                                        </p:attrNameLst>
                                      </p:cBhvr>
                                      <p:tavLst>
                                        <p:tav tm="0">
                                          <p:val>
                                            <p:fltVal val="0.5"/>
                                          </p:val>
                                        </p:tav>
                                        <p:tav tm="100000">
                                          <p:val>
                                            <p:strVal val="#ppt_x"/>
                                          </p:val>
                                        </p:tav>
                                      </p:tavLst>
                                    </p:anim>
                                    <p:anim calcmode="lin" valueType="num">
                                      <p:cBhvr>
                                        <p:cTn id="41" dur="500" fill="hold"/>
                                        <p:tgtEl>
                                          <p:spTgt spid="3">
                                            <p:txEl>
                                              <p:pRg st="4" end="4"/>
                                            </p:txEl>
                                          </p:spTgt>
                                        </p:tgtEl>
                                        <p:attrNameLst>
                                          <p:attrName>ppt_y</p:attrName>
                                        </p:attrNameLst>
                                      </p:cBhvr>
                                      <p:tavLst>
                                        <p:tav tm="0">
                                          <p:val>
                                            <p:fltVal val="0.5"/>
                                          </p:val>
                                        </p:tav>
                                        <p:tav tm="100000">
                                          <p:val>
                                            <p:strVal val="#ppt_y"/>
                                          </p:val>
                                        </p:tav>
                                      </p:tavLst>
                                    </p:anim>
                                  </p:childTnLst>
                                </p:cTn>
                              </p:par>
                              <p:par>
                                <p:cTn id="42" presetID="53" presetClass="entr" presetSubtype="528" fill="hold" grpId="0" nodeType="withEffect">
                                  <p:stCondLst>
                                    <p:cond delay="0"/>
                                  </p:stCondLst>
                                  <p:childTnLst>
                                    <p:set>
                                      <p:cBhvr>
                                        <p:cTn id="43" dur="1" fill="hold">
                                          <p:stCondLst>
                                            <p:cond delay="0"/>
                                          </p:stCondLst>
                                        </p:cTn>
                                        <p:tgtEl>
                                          <p:spTgt spid="3">
                                            <p:txEl>
                                              <p:pRg st="5" end="5"/>
                                            </p:txEl>
                                          </p:spTgt>
                                        </p:tgtEl>
                                        <p:attrNameLst>
                                          <p:attrName>style.visibility</p:attrName>
                                        </p:attrNameLst>
                                      </p:cBhvr>
                                      <p:to>
                                        <p:strVal val="visible"/>
                                      </p:to>
                                    </p:set>
                                    <p:anim calcmode="lin" valueType="num">
                                      <p:cBhvr>
                                        <p:cTn id="44"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5"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6" dur="500"/>
                                        <p:tgtEl>
                                          <p:spTgt spid="3">
                                            <p:txEl>
                                              <p:pRg st="5" end="5"/>
                                            </p:txEl>
                                          </p:spTgt>
                                        </p:tgtEl>
                                      </p:cBhvr>
                                    </p:animEffect>
                                    <p:anim calcmode="lin" valueType="num">
                                      <p:cBhvr>
                                        <p:cTn id="47" dur="500" fill="hold"/>
                                        <p:tgtEl>
                                          <p:spTgt spid="3">
                                            <p:txEl>
                                              <p:pRg st="5" end="5"/>
                                            </p:txEl>
                                          </p:spTgt>
                                        </p:tgtEl>
                                        <p:attrNameLst>
                                          <p:attrName>ppt_x</p:attrName>
                                        </p:attrNameLst>
                                      </p:cBhvr>
                                      <p:tavLst>
                                        <p:tav tm="0">
                                          <p:val>
                                            <p:fltVal val="0.5"/>
                                          </p:val>
                                        </p:tav>
                                        <p:tav tm="100000">
                                          <p:val>
                                            <p:strVal val="#ppt_x"/>
                                          </p:val>
                                        </p:tav>
                                      </p:tavLst>
                                    </p:anim>
                                    <p:anim calcmode="lin" valueType="num">
                                      <p:cBhvr>
                                        <p:cTn id="48" dur="500" fill="hold"/>
                                        <p:tgtEl>
                                          <p:spTgt spid="3">
                                            <p:txEl>
                                              <p:pRg st="5" end="5"/>
                                            </p:txEl>
                                          </p:spTgt>
                                        </p:tgtEl>
                                        <p:attrNameLst>
                                          <p:attrName>ppt_y</p:attrName>
                                        </p:attrNameLst>
                                      </p:cBhvr>
                                      <p:tavLst>
                                        <p:tav tm="0">
                                          <p:val>
                                            <p:fltVal val="0.5"/>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53" presetClass="entr" presetSubtype="528" fill="hold" grpId="0" nodeType="clickEffect">
                                  <p:stCondLst>
                                    <p:cond delay="0"/>
                                  </p:stCondLst>
                                  <p:childTnLst>
                                    <p:set>
                                      <p:cBhvr>
                                        <p:cTn id="52" dur="1" fill="hold">
                                          <p:stCondLst>
                                            <p:cond delay="0"/>
                                          </p:stCondLst>
                                        </p:cTn>
                                        <p:tgtEl>
                                          <p:spTgt spid="3">
                                            <p:txEl>
                                              <p:pRg st="6" end="6"/>
                                            </p:txEl>
                                          </p:spTgt>
                                        </p:tgtEl>
                                        <p:attrNameLst>
                                          <p:attrName>style.visibility</p:attrName>
                                        </p:attrNameLst>
                                      </p:cBhvr>
                                      <p:to>
                                        <p:strVal val="visible"/>
                                      </p:to>
                                    </p:set>
                                    <p:anim calcmode="lin" valueType="num">
                                      <p:cBhvr>
                                        <p:cTn id="53"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4"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55" dur="500"/>
                                        <p:tgtEl>
                                          <p:spTgt spid="3">
                                            <p:txEl>
                                              <p:pRg st="6" end="6"/>
                                            </p:txEl>
                                          </p:spTgt>
                                        </p:tgtEl>
                                      </p:cBhvr>
                                    </p:animEffect>
                                    <p:anim calcmode="lin" valueType="num">
                                      <p:cBhvr>
                                        <p:cTn id="56" dur="500" fill="hold"/>
                                        <p:tgtEl>
                                          <p:spTgt spid="3">
                                            <p:txEl>
                                              <p:pRg st="6" end="6"/>
                                            </p:txEl>
                                          </p:spTgt>
                                        </p:tgtEl>
                                        <p:attrNameLst>
                                          <p:attrName>ppt_x</p:attrName>
                                        </p:attrNameLst>
                                      </p:cBhvr>
                                      <p:tavLst>
                                        <p:tav tm="0">
                                          <p:val>
                                            <p:fltVal val="0.5"/>
                                          </p:val>
                                        </p:tav>
                                        <p:tav tm="100000">
                                          <p:val>
                                            <p:strVal val="#ppt_x"/>
                                          </p:val>
                                        </p:tav>
                                      </p:tavLst>
                                    </p:anim>
                                    <p:anim calcmode="lin" valueType="num">
                                      <p:cBhvr>
                                        <p:cTn id="57" dur="500" fill="hold"/>
                                        <p:tgtEl>
                                          <p:spTgt spid="3">
                                            <p:txEl>
                                              <p:pRg st="6" end="6"/>
                                            </p:txEl>
                                          </p:spTgt>
                                        </p:tgtEl>
                                        <p:attrNameLst>
                                          <p:attrName>ppt_y</p:attrName>
                                        </p:attrNameLst>
                                      </p:cBhvr>
                                      <p:tavLst>
                                        <p:tav tm="0">
                                          <p:val>
                                            <p:fltVal val="0.5"/>
                                          </p:val>
                                        </p:tav>
                                        <p:tav tm="100000">
                                          <p:val>
                                            <p:strVal val="#ppt_y"/>
                                          </p:val>
                                        </p:tav>
                                      </p:tavLst>
                                    </p:anim>
                                  </p:childTnLst>
                                </p:cTn>
                              </p:par>
                              <p:par>
                                <p:cTn id="58" presetID="53" presetClass="entr" presetSubtype="528" fill="hold" grpId="0" nodeType="withEffect">
                                  <p:stCondLst>
                                    <p:cond delay="0"/>
                                  </p:stCondLst>
                                  <p:childTnLst>
                                    <p:set>
                                      <p:cBhvr>
                                        <p:cTn id="59" dur="1" fill="hold">
                                          <p:stCondLst>
                                            <p:cond delay="0"/>
                                          </p:stCondLst>
                                        </p:cTn>
                                        <p:tgtEl>
                                          <p:spTgt spid="3">
                                            <p:txEl>
                                              <p:pRg st="7" end="7"/>
                                            </p:txEl>
                                          </p:spTgt>
                                        </p:tgtEl>
                                        <p:attrNameLst>
                                          <p:attrName>style.visibility</p:attrName>
                                        </p:attrNameLst>
                                      </p:cBhvr>
                                      <p:to>
                                        <p:strVal val="visible"/>
                                      </p:to>
                                    </p:set>
                                    <p:anim calcmode="lin" valueType="num">
                                      <p:cBhvr>
                                        <p:cTn id="60"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61"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62" dur="500"/>
                                        <p:tgtEl>
                                          <p:spTgt spid="3">
                                            <p:txEl>
                                              <p:pRg st="7" end="7"/>
                                            </p:txEl>
                                          </p:spTgt>
                                        </p:tgtEl>
                                      </p:cBhvr>
                                    </p:animEffect>
                                    <p:anim calcmode="lin" valueType="num">
                                      <p:cBhvr>
                                        <p:cTn id="63" dur="500" fill="hold"/>
                                        <p:tgtEl>
                                          <p:spTgt spid="3">
                                            <p:txEl>
                                              <p:pRg st="7" end="7"/>
                                            </p:txEl>
                                          </p:spTgt>
                                        </p:tgtEl>
                                        <p:attrNameLst>
                                          <p:attrName>ppt_x</p:attrName>
                                        </p:attrNameLst>
                                      </p:cBhvr>
                                      <p:tavLst>
                                        <p:tav tm="0">
                                          <p:val>
                                            <p:fltVal val="0.5"/>
                                          </p:val>
                                        </p:tav>
                                        <p:tav tm="100000">
                                          <p:val>
                                            <p:strVal val="#ppt_x"/>
                                          </p:val>
                                        </p:tav>
                                      </p:tavLst>
                                    </p:anim>
                                    <p:anim calcmode="lin" valueType="num">
                                      <p:cBhvr>
                                        <p:cTn id="64" dur="500" fill="hold"/>
                                        <p:tgtEl>
                                          <p:spTgt spid="3">
                                            <p:txEl>
                                              <p:pRg st="7" end="7"/>
                                            </p:txEl>
                                          </p:spTgt>
                                        </p:tgtEl>
                                        <p:attrNameLst>
                                          <p:attrName>ppt_y</p:attrName>
                                        </p:attrNameLst>
                                      </p:cBhvr>
                                      <p:tavLst>
                                        <p:tav tm="0">
                                          <p:val>
                                            <p:fltVal val="0.5"/>
                                          </p:val>
                                        </p:tav>
                                        <p:tav tm="100000">
                                          <p:val>
                                            <p:strVal val="#ppt_y"/>
                                          </p:val>
                                        </p:tav>
                                      </p:tavLst>
                                    </p:anim>
                                  </p:childTnLst>
                                </p:cTn>
                              </p:par>
                              <p:par>
                                <p:cTn id="65" presetID="53" presetClass="entr" presetSubtype="528" fill="hold" grpId="0" nodeType="withEffect">
                                  <p:stCondLst>
                                    <p:cond delay="0"/>
                                  </p:stCondLst>
                                  <p:childTnLst>
                                    <p:set>
                                      <p:cBhvr>
                                        <p:cTn id="66" dur="1" fill="hold">
                                          <p:stCondLst>
                                            <p:cond delay="0"/>
                                          </p:stCondLst>
                                        </p:cTn>
                                        <p:tgtEl>
                                          <p:spTgt spid="3">
                                            <p:txEl>
                                              <p:pRg st="8" end="8"/>
                                            </p:txEl>
                                          </p:spTgt>
                                        </p:tgtEl>
                                        <p:attrNameLst>
                                          <p:attrName>style.visibility</p:attrName>
                                        </p:attrNameLst>
                                      </p:cBhvr>
                                      <p:to>
                                        <p:strVal val="visible"/>
                                      </p:to>
                                    </p:set>
                                    <p:anim calcmode="lin" valueType="num">
                                      <p:cBhvr>
                                        <p:cTn id="67"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68"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69" dur="500"/>
                                        <p:tgtEl>
                                          <p:spTgt spid="3">
                                            <p:txEl>
                                              <p:pRg st="8" end="8"/>
                                            </p:txEl>
                                          </p:spTgt>
                                        </p:tgtEl>
                                      </p:cBhvr>
                                    </p:animEffect>
                                    <p:anim calcmode="lin" valueType="num">
                                      <p:cBhvr>
                                        <p:cTn id="70" dur="500" fill="hold"/>
                                        <p:tgtEl>
                                          <p:spTgt spid="3">
                                            <p:txEl>
                                              <p:pRg st="8" end="8"/>
                                            </p:txEl>
                                          </p:spTgt>
                                        </p:tgtEl>
                                        <p:attrNameLst>
                                          <p:attrName>ppt_x</p:attrName>
                                        </p:attrNameLst>
                                      </p:cBhvr>
                                      <p:tavLst>
                                        <p:tav tm="0">
                                          <p:val>
                                            <p:fltVal val="0.5"/>
                                          </p:val>
                                        </p:tav>
                                        <p:tav tm="100000">
                                          <p:val>
                                            <p:strVal val="#ppt_x"/>
                                          </p:val>
                                        </p:tav>
                                      </p:tavLst>
                                    </p:anim>
                                    <p:anim calcmode="lin" valueType="num">
                                      <p:cBhvr>
                                        <p:cTn id="71" dur="500" fill="hold"/>
                                        <p:tgtEl>
                                          <p:spTgt spid="3">
                                            <p:txEl>
                                              <p:pRg st="8" end="8"/>
                                            </p:txEl>
                                          </p:spTgt>
                                        </p:tgtEl>
                                        <p:attrNameLst>
                                          <p:attrName>ppt_y</p:attrName>
                                        </p:attrNameLst>
                                      </p:cBhvr>
                                      <p:tavLst>
                                        <p:tav tm="0">
                                          <p:val>
                                            <p:fltVal val="0.5"/>
                                          </p:val>
                                        </p:tav>
                                        <p:tav tm="100000">
                                          <p:val>
                                            <p:strVal val="#ppt_y"/>
                                          </p:val>
                                        </p:tav>
                                      </p:tavLst>
                                    </p:anim>
                                  </p:childTnLst>
                                </p:cTn>
                              </p:par>
                            </p:childTnLst>
                          </p:cTn>
                        </p:par>
                      </p:childTnLst>
                    </p:cTn>
                  </p:par>
                  <p:par>
                    <p:cTn id="72" fill="hold">
                      <p:stCondLst>
                        <p:cond delay="indefinite"/>
                      </p:stCondLst>
                      <p:childTnLst>
                        <p:par>
                          <p:cTn id="73" fill="hold">
                            <p:stCondLst>
                              <p:cond delay="0"/>
                            </p:stCondLst>
                            <p:childTnLst>
                              <p:par>
                                <p:cTn id="74" presetID="1" presetClass="entr" presetSubtype="0" fill="hold" grpId="1" nodeType="clickEffect">
                                  <p:stCondLst>
                                    <p:cond delay="0"/>
                                  </p:stCondLst>
                                  <p:childTnLst>
                                    <p:set>
                                      <p:cBhvr>
                                        <p:cTn id="75" dur="1" fill="hold">
                                          <p:stCondLst>
                                            <p:cond delay="0"/>
                                          </p:stCondLst>
                                        </p:cTn>
                                        <p:tgtEl>
                                          <p:spTgt spid="3">
                                            <p:txEl>
                                              <p:pRg st="0" end="0"/>
                                            </p:txEl>
                                          </p:spTgt>
                                        </p:tgtEl>
                                        <p:attrNameLst>
                                          <p:attrName>style.visibility</p:attrName>
                                        </p:attrNameLst>
                                      </p:cBhvr>
                                      <p:to>
                                        <p:strVal val="visible"/>
                                      </p:to>
                                    </p:set>
                                  </p:childTnLst>
                                </p:cTn>
                              </p:par>
                              <p:par>
                                <p:cTn id="76" presetID="1" presetClass="entr" presetSubtype="0" fill="hold" grpId="1" nodeType="withEffect">
                                  <p:stCondLst>
                                    <p:cond delay="0"/>
                                  </p:stCondLst>
                                  <p:childTnLst>
                                    <p:set>
                                      <p:cBhvr>
                                        <p:cTn id="77" dur="1" fill="hold">
                                          <p:stCondLst>
                                            <p:cond delay="0"/>
                                          </p:stCondLst>
                                        </p:cTn>
                                        <p:tgtEl>
                                          <p:spTgt spid="3">
                                            <p:txEl>
                                              <p:pRg st="1" end="1"/>
                                            </p:txEl>
                                          </p:spTgt>
                                        </p:tgtEl>
                                        <p:attrNameLst>
                                          <p:attrName>style.visibility</p:attrName>
                                        </p:attrNameLst>
                                      </p:cBhvr>
                                      <p:to>
                                        <p:strVal val="visible"/>
                                      </p:to>
                                    </p:set>
                                  </p:childTnLst>
                                </p:cTn>
                              </p:par>
                              <p:par>
                                <p:cTn id="78" presetID="1" presetClass="entr" presetSubtype="0" fill="hold" grpId="1" nodeType="withEffect">
                                  <p:stCondLst>
                                    <p:cond delay="0"/>
                                  </p:stCondLst>
                                  <p:childTnLst>
                                    <p:set>
                                      <p:cBhvr>
                                        <p:cTn id="79" dur="1" fill="hold">
                                          <p:stCondLst>
                                            <p:cond delay="0"/>
                                          </p:stCondLst>
                                        </p:cTn>
                                        <p:tgtEl>
                                          <p:spTgt spid="3">
                                            <p:txEl>
                                              <p:pRg st="2" end="2"/>
                                            </p:txEl>
                                          </p:spTgt>
                                        </p:tgtEl>
                                        <p:attrNameLst>
                                          <p:attrName>style.visibility</p:attrName>
                                        </p:attrNameLst>
                                      </p:cBhvr>
                                      <p:to>
                                        <p:strVal val="visible"/>
                                      </p:to>
                                    </p:set>
                                  </p:childTnLst>
                                </p:cTn>
                              </p:par>
                              <p:par>
                                <p:cTn id="80" presetID="1" presetClass="entr" presetSubtype="0" fill="hold" grpId="1" nodeType="withEffect">
                                  <p:stCondLst>
                                    <p:cond delay="0"/>
                                  </p:stCondLst>
                                  <p:childTnLst>
                                    <p:set>
                                      <p:cBhvr>
                                        <p:cTn id="81"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82" fill="hold">
                      <p:stCondLst>
                        <p:cond delay="indefinite"/>
                      </p:stCondLst>
                      <p:childTnLst>
                        <p:par>
                          <p:cTn id="83" fill="hold">
                            <p:stCondLst>
                              <p:cond delay="0"/>
                            </p:stCondLst>
                            <p:childTnLst>
                              <p:par>
                                <p:cTn id="84" presetID="1" presetClass="entr" presetSubtype="0" fill="hold" grpId="1" nodeType="clickEffect">
                                  <p:stCondLst>
                                    <p:cond delay="0"/>
                                  </p:stCondLst>
                                  <p:childTnLst>
                                    <p:set>
                                      <p:cBhvr>
                                        <p:cTn id="85" dur="1" fill="hold">
                                          <p:stCondLst>
                                            <p:cond delay="0"/>
                                          </p:stCondLst>
                                        </p:cTn>
                                        <p:tgtEl>
                                          <p:spTgt spid="3">
                                            <p:txEl>
                                              <p:pRg st="4" end="4"/>
                                            </p:txEl>
                                          </p:spTgt>
                                        </p:tgtEl>
                                        <p:attrNameLst>
                                          <p:attrName>style.visibility</p:attrName>
                                        </p:attrNameLst>
                                      </p:cBhvr>
                                      <p:to>
                                        <p:strVal val="visible"/>
                                      </p:to>
                                    </p:set>
                                  </p:childTnLst>
                                </p:cTn>
                              </p:par>
                              <p:par>
                                <p:cTn id="86" presetID="1" presetClass="entr" presetSubtype="0" fill="hold" grpId="1" nodeType="withEffect">
                                  <p:stCondLst>
                                    <p:cond delay="0"/>
                                  </p:stCondLst>
                                  <p:childTnLst>
                                    <p:set>
                                      <p:cBhvr>
                                        <p:cTn id="87"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88" fill="hold">
                      <p:stCondLst>
                        <p:cond delay="indefinite"/>
                      </p:stCondLst>
                      <p:childTnLst>
                        <p:par>
                          <p:cTn id="89" fill="hold">
                            <p:stCondLst>
                              <p:cond delay="0"/>
                            </p:stCondLst>
                            <p:childTnLst>
                              <p:par>
                                <p:cTn id="90" presetID="1" presetClass="entr" presetSubtype="0" fill="hold" grpId="1" nodeType="clickEffect">
                                  <p:stCondLst>
                                    <p:cond delay="0"/>
                                  </p:stCondLst>
                                  <p:childTnLst>
                                    <p:set>
                                      <p:cBhvr>
                                        <p:cTn id="91" dur="1" fill="hold">
                                          <p:stCondLst>
                                            <p:cond delay="0"/>
                                          </p:stCondLst>
                                        </p:cTn>
                                        <p:tgtEl>
                                          <p:spTgt spid="3">
                                            <p:txEl>
                                              <p:pRg st="6" end="6"/>
                                            </p:txEl>
                                          </p:spTgt>
                                        </p:tgtEl>
                                        <p:attrNameLst>
                                          <p:attrName>style.visibility</p:attrName>
                                        </p:attrNameLst>
                                      </p:cBhvr>
                                      <p:to>
                                        <p:strVal val="visible"/>
                                      </p:to>
                                    </p:set>
                                  </p:childTnLst>
                                </p:cTn>
                              </p:par>
                              <p:par>
                                <p:cTn id="92" presetID="1" presetClass="entr" presetSubtype="0" fill="hold" grpId="1" nodeType="withEffect">
                                  <p:stCondLst>
                                    <p:cond delay="0"/>
                                  </p:stCondLst>
                                  <p:childTnLst>
                                    <p:set>
                                      <p:cBhvr>
                                        <p:cTn id="93" dur="1" fill="hold">
                                          <p:stCondLst>
                                            <p:cond delay="0"/>
                                          </p:stCondLst>
                                        </p:cTn>
                                        <p:tgtEl>
                                          <p:spTgt spid="3">
                                            <p:txEl>
                                              <p:pRg st="7" end="7"/>
                                            </p:txEl>
                                          </p:spTgt>
                                        </p:tgtEl>
                                        <p:attrNameLst>
                                          <p:attrName>style.visibility</p:attrName>
                                        </p:attrNameLst>
                                      </p:cBhvr>
                                      <p:to>
                                        <p:strVal val="visible"/>
                                      </p:to>
                                    </p:set>
                                  </p:childTnLst>
                                </p:cTn>
                              </p:par>
                              <p:par>
                                <p:cTn id="94" presetID="1" presetClass="entr" presetSubtype="0" fill="hold" grpId="1" nodeType="withEffect">
                                  <p:stCondLst>
                                    <p:cond delay="0"/>
                                  </p:stCondLst>
                                  <p:childTnLst>
                                    <p:set>
                                      <p:cBhvr>
                                        <p:cTn id="95"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848" y="201168"/>
            <a:ext cx="10058400" cy="932688"/>
          </a:xfrm>
        </p:spPr>
        <p:txBody>
          <a:bodyPr>
            <a:normAutofit/>
          </a:bodyPr>
          <a:lstStyle/>
          <a:p>
            <a:pPr algn="ctr"/>
            <a:r>
              <a:rPr lang="en-US" sz="4000" dirty="0" smtClean="0"/>
              <a:t>Characteristics of the genre</a:t>
            </a:r>
            <a:endParaRPr lang="en-US" sz="4000" dirty="0"/>
          </a:p>
        </p:txBody>
      </p:sp>
      <p:sp>
        <p:nvSpPr>
          <p:cNvPr id="3" name="Content Placeholder 2"/>
          <p:cNvSpPr>
            <a:spLocks noGrp="1"/>
          </p:cNvSpPr>
          <p:nvPr>
            <p:ph idx="1"/>
          </p:nvPr>
        </p:nvSpPr>
        <p:spPr>
          <a:xfrm>
            <a:off x="246888" y="1243584"/>
            <a:ext cx="11585448" cy="4919472"/>
          </a:xfrm>
        </p:spPr>
        <p:txBody>
          <a:bodyPr>
            <a:normAutofit/>
          </a:bodyPr>
          <a:lstStyle/>
          <a:p>
            <a:pPr lvl="0"/>
            <a:r>
              <a:rPr lang="en-US" sz="2800" b="1" dirty="0"/>
              <a:t>Bildungsroman</a:t>
            </a:r>
            <a:r>
              <a:rPr lang="en-US" sz="2800" dirty="0"/>
              <a:t> </a:t>
            </a:r>
            <a:r>
              <a:rPr lang="en-US" sz="2800" dirty="0" smtClean="0"/>
              <a:t>- individual’s </a:t>
            </a:r>
            <a:r>
              <a:rPr lang="en-US" sz="2800" dirty="0"/>
              <a:t>growth and development within the context of a defined social </a:t>
            </a:r>
            <a:r>
              <a:rPr lang="en-US" sz="2800" dirty="0" smtClean="0"/>
              <a:t>order </a:t>
            </a:r>
          </a:p>
          <a:p>
            <a:pPr lvl="0"/>
            <a:r>
              <a:rPr lang="en-US" sz="2800" b="1" dirty="0" smtClean="0"/>
              <a:t>Picaresque</a:t>
            </a:r>
            <a:r>
              <a:rPr lang="en-US" sz="2800" dirty="0" smtClean="0"/>
              <a:t> - satirical </a:t>
            </a:r>
            <a:r>
              <a:rPr lang="en-US" sz="2800" dirty="0"/>
              <a:t>account of a rogue’s progress through </a:t>
            </a:r>
            <a:r>
              <a:rPr lang="en-US" sz="2800" dirty="0" smtClean="0"/>
              <a:t>society </a:t>
            </a:r>
          </a:p>
          <a:p>
            <a:pPr lvl="0"/>
            <a:r>
              <a:rPr lang="en-US" sz="2800" b="1" dirty="0" smtClean="0"/>
              <a:t>Existentialist </a:t>
            </a:r>
            <a:r>
              <a:rPr lang="en-US" sz="2800" b="1" dirty="0"/>
              <a:t>novel </a:t>
            </a:r>
            <a:r>
              <a:rPr lang="en-US" sz="2800" dirty="0"/>
              <a:t>-</a:t>
            </a:r>
            <a:r>
              <a:rPr lang="en-US" sz="2800" dirty="0" smtClean="0"/>
              <a:t>philosophical </a:t>
            </a:r>
            <a:r>
              <a:rPr lang="en-US" sz="2800" dirty="0"/>
              <a:t>system concerned with free will, choice, and personal </a:t>
            </a:r>
            <a:r>
              <a:rPr lang="en-US" sz="2800" dirty="0" smtClean="0"/>
              <a:t>responsibility</a:t>
            </a:r>
          </a:p>
          <a:p>
            <a:pPr lvl="0"/>
            <a:r>
              <a:rPr lang="en-US" sz="2800" dirty="0" smtClean="0"/>
              <a:t> African-American </a:t>
            </a:r>
            <a:r>
              <a:rPr lang="en-US" sz="2800" dirty="0"/>
              <a:t>fiction</a:t>
            </a:r>
          </a:p>
          <a:p>
            <a:pPr lvl="0"/>
            <a:r>
              <a:rPr lang="en-US" sz="2800" dirty="0"/>
              <a:t>Social </a:t>
            </a:r>
            <a:r>
              <a:rPr lang="en-US" sz="2800" dirty="0" smtClean="0"/>
              <a:t>protest</a:t>
            </a:r>
            <a:endParaRPr lang="en-US" sz="2800" dirty="0"/>
          </a:p>
        </p:txBody>
      </p:sp>
    </p:spTree>
    <p:extLst>
      <p:ext uri="{BB962C8B-B14F-4D97-AF65-F5344CB8AC3E}">
        <p14:creationId xmlns:p14="http://schemas.microsoft.com/office/powerpoint/2010/main" val="904650498"/>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2000">
        <p15:prstTrans prst="crush"/>
      </p:transition>
    </mc:Choice>
    <mc:Fallback>
      <p:transition xmlns:p14="http://schemas.microsoft.com/office/powerpoint/2010/mai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848" y="146304"/>
            <a:ext cx="10058400" cy="868680"/>
          </a:xfrm>
        </p:spPr>
        <p:txBody>
          <a:bodyPr>
            <a:normAutofit/>
          </a:bodyPr>
          <a:lstStyle/>
          <a:p>
            <a:pPr algn="ctr"/>
            <a:r>
              <a:rPr lang="en-US" sz="4000" dirty="0" smtClean="0"/>
              <a:t>Plot summary </a:t>
            </a:r>
            <a:endParaRPr lang="en-US" sz="4000" dirty="0"/>
          </a:p>
        </p:txBody>
      </p:sp>
      <p:sp>
        <p:nvSpPr>
          <p:cNvPr id="3" name="Content Placeholder 2"/>
          <p:cNvSpPr>
            <a:spLocks noGrp="1"/>
          </p:cNvSpPr>
          <p:nvPr>
            <p:ph idx="1"/>
          </p:nvPr>
        </p:nvSpPr>
        <p:spPr>
          <a:xfrm>
            <a:off x="356616" y="1124712"/>
            <a:ext cx="11567160" cy="5513832"/>
          </a:xfrm>
        </p:spPr>
        <p:txBody>
          <a:bodyPr/>
          <a:lstStyle/>
          <a:p>
            <a:pPr marL="0" indent="0">
              <a:buNone/>
            </a:pPr>
            <a:r>
              <a:rPr lang="en-US" sz="2800" dirty="0"/>
              <a:t>Ralph Ellison's Invisible Man is a first-person novel containing an unnamed narrator who comes from a poor family from the South. The narrator is haunted by his grandfather's deathbed warning against conforming to the wishes of white people because the young man sees that as the way to be successful.</a:t>
            </a:r>
          </a:p>
          <a:p>
            <a:pPr marL="0" indent="0">
              <a:buNone/>
            </a:pPr>
            <a:r>
              <a:rPr lang="en-US" sz="2800" dirty="0"/>
              <a:t>One bizarre night, he ends up with a scholarship to a black college, but his misadventures leave him penniless and alone in Harlem</a:t>
            </a:r>
            <a:r>
              <a:rPr lang="en-US" sz="2800" dirty="0" smtClean="0"/>
              <a:t>.</a:t>
            </a:r>
          </a:p>
          <a:p>
            <a:pPr marL="0" indent="0">
              <a:buNone/>
            </a:pPr>
            <a:r>
              <a:rPr lang="en-US" sz="2800" dirty="0"/>
              <a:t>His college president, first employer, and leaders of a political movement all conspire to use and abuse him in ways that range from ridiculous to cruel. However, the narrator manages to emerge strengthened through the process and determined to fight for racial equality.</a:t>
            </a:r>
          </a:p>
          <a:p>
            <a:pPr marL="0" indent="0">
              <a:buNone/>
            </a:pPr>
            <a:endParaRPr lang="en-US" dirty="0"/>
          </a:p>
          <a:p>
            <a:endParaRPr lang="en-US" dirty="0"/>
          </a:p>
        </p:txBody>
      </p:sp>
    </p:spTree>
    <p:extLst>
      <p:ext uri="{BB962C8B-B14F-4D97-AF65-F5344CB8AC3E}">
        <p14:creationId xmlns:p14="http://schemas.microsoft.com/office/powerpoint/2010/main" val="3017669625"/>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2000">
        <p15:prstTrans prst="prestige"/>
      </p:transition>
    </mc:Choice>
    <mc:Fallback>
      <p:transition xmlns:p14="http://schemas.microsoft.com/office/powerpoint/2010/mai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848" y="484632"/>
            <a:ext cx="10058400" cy="859536"/>
          </a:xfrm>
        </p:spPr>
        <p:txBody>
          <a:bodyPr>
            <a:normAutofit/>
          </a:bodyPr>
          <a:lstStyle/>
          <a:p>
            <a:pPr algn="ctr"/>
            <a:r>
              <a:rPr lang="en-US" sz="4000" dirty="0" smtClean="0"/>
              <a:t>Structure of the novel </a:t>
            </a:r>
            <a:endParaRPr lang="en-US" sz="4000" dirty="0"/>
          </a:p>
        </p:txBody>
      </p:sp>
      <p:sp>
        <p:nvSpPr>
          <p:cNvPr id="3" name="Content Placeholder 2"/>
          <p:cNvSpPr>
            <a:spLocks noGrp="1"/>
          </p:cNvSpPr>
          <p:nvPr>
            <p:ph idx="1"/>
          </p:nvPr>
        </p:nvSpPr>
        <p:spPr>
          <a:xfrm>
            <a:off x="1069848" y="1572768"/>
            <a:ext cx="10058400" cy="4599432"/>
          </a:xfrm>
        </p:spPr>
        <p:txBody>
          <a:bodyPr>
            <a:normAutofit/>
          </a:bodyPr>
          <a:lstStyle/>
          <a:p>
            <a:r>
              <a:rPr lang="en-US" sz="3200" dirty="0" smtClean="0"/>
              <a:t>Retreat – Beginning – Prologue </a:t>
            </a:r>
          </a:p>
          <a:p>
            <a:r>
              <a:rPr lang="en-US" sz="3200" dirty="0" smtClean="0"/>
              <a:t>Battle Royal </a:t>
            </a:r>
          </a:p>
          <a:p>
            <a:r>
              <a:rPr lang="en-US" sz="3200" dirty="0" smtClean="0"/>
              <a:t>College</a:t>
            </a:r>
          </a:p>
          <a:p>
            <a:r>
              <a:rPr lang="en-US" sz="3200" dirty="0" smtClean="0"/>
              <a:t>New York</a:t>
            </a:r>
          </a:p>
          <a:p>
            <a:r>
              <a:rPr lang="en-US" sz="3200" dirty="0" smtClean="0"/>
              <a:t>Harlem </a:t>
            </a:r>
          </a:p>
          <a:p>
            <a:r>
              <a:rPr lang="en-US" sz="3200" dirty="0" smtClean="0"/>
              <a:t>The Brotherhood</a:t>
            </a:r>
          </a:p>
          <a:p>
            <a:r>
              <a:rPr lang="en-US" sz="3200" dirty="0" smtClean="0"/>
              <a:t>Retreat – End – Epilogue </a:t>
            </a:r>
            <a:endParaRPr lang="en-US" sz="3200" dirty="0"/>
          </a:p>
        </p:txBody>
      </p:sp>
      <p:grpSp>
        <p:nvGrpSpPr>
          <p:cNvPr id="15" name="SMARTInkShape-Group1"/>
          <p:cNvGrpSpPr/>
          <p:nvPr/>
        </p:nvGrpSpPr>
        <p:grpSpPr>
          <a:xfrm>
            <a:off x="3310100" y="2238621"/>
            <a:ext cx="3976376" cy="2654849"/>
            <a:chOff x="3310100" y="2238621"/>
            <a:chExt cx="3976376" cy="2654849"/>
          </a:xfrm>
        </p:grpSpPr>
        <p:sp>
          <p:nvSpPr>
            <p:cNvPr id="4" name="SMARTInkShape-1"/>
            <p:cNvSpPr/>
            <p:nvPr>
              <p:custDataLst>
                <p:tags r:id="rId1"/>
              </p:custDataLst>
            </p:nvPr>
          </p:nvSpPr>
          <p:spPr>
            <a:xfrm>
              <a:off x="3310100" y="2238621"/>
              <a:ext cx="1749342" cy="2654849"/>
            </a:xfrm>
            <a:custGeom>
              <a:avLst/>
              <a:gdLst/>
              <a:ahLst/>
              <a:cxnLst/>
              <a:rect l="0" t="0" r="0" b="0"/>
              <a:pathLst>
                <a:path w="1749342" h="2654849">
                  <a:moveTo>
                    <a:pt x="309400" y="59285"/>
                  </a:moveTo>
                  <a:lnTo>
                    <a:pt x="309400" y="59285"/>
                  </a:lnTo>
                  <a:lnTo>
                    <a:pt x="329734" y="41597"/>
                  </a:lnTo>
                  <a:lnTo>
                    <a:pt x="355553" y="28174"/>
                  </a:lnTo>
                  <a:lnTo>
                    <a:pt x="367614" y="17141"/>
                  </a:lnTo>
                  <a:lnTo>
                    <a:pt x="421351" y="3959"/>
                  </a:lnTo>
                  <a:lnTo>
                    <a:pt x="470599" y="1000"/>
                  </a:lnTo>
                  <a:lnTo>
                    <a:pt x="528263" y="0"/>
                  </a:lnTo>
                  <a:lnTo>
                    <a:pt x="546901" y="1186"/>
                  </a:lnTo>
                  <a:lnTo>
                    <a:pt x="586706" y="10567"/>
                  </a:lnTo>
                  <a:lnTo>
                    <a:pt x="597130" y="11174"/>
                  </a:lnTo>
                  <a:lnTo>
                    <a:pt x="606172" y="14972"/>
                  </a:lnTo>
                  <a:lnTo>
                    <a:pt x="610436" y="17837"/>
                  </a:lnTo>
                  <a:lnTo>
                    <a:pt x="657757" y="32736"/>
                  </a:lnTo>
                  <a:lnTo>
                    <a:pt x="677534" y="44095"/>
                  </a:lnTo>
                  <a:lnTo>
                    <a:pt x="700500" y="53051"/>
                  </a:lnTo>
                  <a:lnTo>
                    <a:pt x="729581" y="75310"/>
                  </a:lnTo>
                  <a:lnTo>
                    <a:pt x="781679" y="128078"/>
                  </a:lnTo>
                  <a:lnTo>
                    <a:pt x="792264" y="146843"/>
                  </a:lnTo>
                  <a:lnTo>
                    <a:pt x="797311" y="161369"/>
                  </a:lnTo>
                  <a:lnTo>
                    <a:pt x="805274" y="174052"/>
                  </a:lnTo>
                  <a:lnTo>
                    <a:pt x="808221" y="186188"/>
                  </a:lnTo>
                  <a:lnTo>
                    <a:pt x="809448" y="241356"/>
                  </a:lnTo>
                  <a:lnTo>
                    <a:pt x="805928" y="249567"/>
                  </a:lnTo>
                  <a:lnTo>
                    <a:pt x="801277" y="257626"/>
                  </a:lnTo>
                  <a:lnTo>
                    <a:pt x="785528" y="304242"/>
                  </a:lnTo>
                  <a:lnTo>
                    <a:pt x="741962" y="363767"/>
                  </a:lnTo>
                  <a:lnTo>
                    <a:pt x="734042" y="372322"/>
                  </a:lnTo>
                  <a:lnTo>
                    <a:pt x="729640" y="384062"/>
                  </a:lnTo>
                  <a:lnTo>
                    <a:pt x="726361" y="396776"/>
                  </a:lnTo>
                  <a:lnTo>
                    <a:pt x="713476" y="415718"/>
                  </a:lnTo>
                  <a:lnTo>
                    <a:pt x="666582" y="473516"/>
                  </a:lnTo>
                  <a:lnTo>
                    <a:pt x="659970" y="482836"/>
                  </a:lnTo>
                  <a:lnTo>
                    <a:pt x="642039" y="521082"/>
                  </a:lnTo>
                  <a:lnTo>
                    <a:pt x="626755" y="539001"/>
                  </a:lnTo>
                  <a:lnTo>
                    <a:pt x="597613" y="562810"/>
                  </a:lnTo>
                  <a:lnTo>
                    <a:pt x="579762" y="585461"/>
                  </a:lnTo>
                  <a:lnTo>
                    <a:pt x="525833" y="622804"/>
                  </a:lnTo>
                  <a:lnTo>
                    <a:pt x="484137" y="651949"/>
                  </a:lnTo>
                  <a:lnTo>
                    <a:pt x="461460" y="675927"/>
                  </a:lnTo>
                  <a:lnTo>
                    <a:pt x="408459" y="706046"/>
                  </a:lnTo>
                  <a:lnTo>
                    <a:pt x="351008" y="741464"/>
                  </a:lnTo>
                  <a:lnTo>
                    <a:pt x="292651" y="781271"/>
                  </a:lnTo>
                  <a:lnTo>
                    <a:pt x="237911" y="818784"/>
                  </a:lnTo>
                  <a:lnTo>
                    <a:pt x="188717" y="859171"/>
                  </a:lnTo>
                  <a:lnTo>
                    <a:pt x="134116" y="907351"/>
                  </a:lnTo>
                  <a:lnTo>
                    <a:pt x="123017" y="920391"/>
                  </a:lnTo>
                  <a:lnTo>
                    <a:pt x="97861" y="943069"/>
                  </a:lnTo>
                  <a:lnTo>
                    <a:pt x="61148" y="996070"/>
                  </a:lnTo>
                  <a:lnTo>
                    <a:pt x="45197" y="1013449"/>
                  </a:lnTo>
                  <a:lnTo>
                    <a:pt x="39841" y="1026195"/>
                  </a:lnTo>
                  <a:lnTo>
                    <a:pt x="36138" y="1039356"/>
                  </a:lnTo>
                  <a:lnTo>
                    <a:pt x="16738" y="1076486"/>
                  </a:lnTo>
                  <a:lnTo>
                    <a:pt x="11901" y="1098130"/>
                  </a:lnTo>
                  <a:lnTo>
                    <a:pt x="4000" y="1114833"/>
                  </a:lnTo>
                  <a:lnTo>
                    <a:pt x="0" y="1164402"/>
                  </a:lnTo>
                  <a:lnTo>
                    <a:pt x="3437" y="1175747"/>
                  </a:lnTo>
                  <a:lnTo>
                    <a:pt x="8052" y="1185199"/>
                  </a:lnTo>
                  <a:lnTo>
                    <a:pt x="11973" y="1197958"/>
                  </a:lnTo>
                  <a:lnTo>
                    <a:pt x="32274" y="1226077"/>
                  </a:lnTo>
                  <a:lnTo>
                    <a:pt x="35421" y="1234026"/>
                  </a:lnTo>
                  <a:lnTo>
                    <a:pt x="51936" y="1253878"/>
                  </a:lnTo>
                  <a:lnTo>
                    <a:pt x="59593" y="1258288"/>
                  </a:lnTo>
                  <a:lnTo>
                    <a:pt x="67406" y="1261572"/>
                  </a:lnTo>
                  <a:lnTo>
                    <a:pt x="79242" y="1269534"/>
                  </a:lnTo>
                  <a:lnTo>
                    <a:pt x="91128" y="1273805"/>
                  </a:lnTo>
                  <a:lnTo>
                    <a:pt x="104351" y="1281537"/>
                  </a:lnTo>
                  <a:lnTo>
                    <a:pt x="159829" y="1285523"/>
                  </a:lnTo>
                  <a:lnTo>
                    <a:pt x="192118" y="1285615"/>
                  </a:lnTo>
                  <a:lnTo>
                    <a:pt x="201271" y="1289150"/>
                  </a:lnTo>
                  <a:lnTo>
                    <a:pt x="211606" y="1295879"/>
                  </a:lnTo>
                  <a:lnTo>
                    <a:pt x="225500" y="1297492"/>
                  </a:lnTo>
                  <a:lnTo>
                    <a:pt x="225892" y="1303843"/>
                  </a:lnTo>
                  <a:lnTo>
                    <a:pt x="224623" y="1305709"/>
                  </a:lnTo>
                  <a:lnTo>
                    <a:pt x="222455" y="1306953"/>
                  </a:lnTo>
                  <a:lnTo>
                    <a:pt x="219686" y="1307783"/>
                  </a:lnTo>
                  <a:lnTo>
                    <a:pt x="201927" y="1322174"/>
                  </a:lnTo>
                  <a:lnTo>
                    <a:pt x="194166" y="1330976"/>
                  </a:lnTo>
                  <a:lnTo>
                    <a:pt x="151089" y="1384195"/>
                  </a:lnTo>
                  <a:lnTo>
                    <a:pt x="105170" y="1440566"/>
                  </a:lnTo>
                  <a:lnTo>
                    <a:pt x="91754" y="1461476"/>
                  </a:lnTo>
                  <a:lnTo>
                    <a:pt x="74092" y="1514378"/>
                  </a:lnTo>
                  <a:lnTo>
                    <a:pt x="71440" y="1567558"/>
                  </a:lnTo>
                  <a:lnTo>
                    <a:pt x="85980" y="1621492"/>
                  </a:lnTo>
                  <a:lnTo>
                    <a:pt x="95917" y="1640026"/>
                  </a:lnTo>
                  <a:lnTo>
                    <a:pt x="134356" y="1699057"/>
                  </a:lnTo>
                  <a:lnTo>
                    <a:pt x="146936" y="1710146"/>
                  </a:lnTo>
                  <a:lnTo>
                    <a:pt x="169319" y="1735295"/>
                  </a:lnTo>
                  <a:lnTo>
                    <a:pt x="222251" y="1775937"/>
                  </a:lnTo>
                  <a:lnTo>
                    <a:pt x="276047" y="1807728"/>
                  </a:lnTo>
                  <a:lnTo>
                    <a:pt x="328755" y="1836781"/>
                  </a:lnTo>
                  <a:lnTo>
                    <a:pt x="381818" y="1857062"/>
                  </a:lnTo>
                  <a:lnTo>
                    <a:pt x="432315" y="1876964"/>
                  </a:lnTo>
                  <a:lnTo>
                    <a:pt x="488501" y="1896816"/>
                  </a:lnTo>
                  <a:lnTo>
                    <a:pt x="547592" y="1907236"/>
                  </a:lnTo>
                  <a:lnTo>
                    <a:pt x="607065" y="1924924"/>
                  </a:lnTo>
                  <a:lnTo>
                    <a:pt x="666589" y="1938164"/>
                  </a:lnTo>
                  <a:lnTo>
                    <a:pt x="722395" y="1949522"/>
                  </a:lnTo>
                  <a:lnTo>
                    <a:pt x="773008" y="1960977"/>
                  </a:lnTo>
                  <a:lnTo>
                    <a:pt x="827544" y="1969952"/>
                  </a:lnTo>
                  <a:lnTo>
                    <a:pt x="881091" y="1984465"/>
                  </a:lnTo>
                  <a:lnTo>
                    <a:pt x="937725" y="2000070"/>
                  </a:lnTo>
                  <a:lnTo>
                    <a:pt x="993842" y="2009572"/>
                  </a:lnTo>
                  <a:lnTo>
                    <a:pt x="1047701" y="2020953"/>
                  </a:lnTo>
                  <a:lnTo>
                    <a:pt x="1092453" y="2032082"/>
                  </a:lnTo>
                  <a:lnTo>
                    <a:pt x="1151455" y="2047693"/>
                  </a:lnTo>
                  <a:lnTo>
                    <a:pt x="1208040" y="2063517"/>
                  </a:lnTo>
                  <a:lnTo>
                    <a:pt x="1254467" y="2075414"/>
                  </a:lnTo>
                  <a:lnTo>
                    <a:pt x="1301737" y="2087318"/>
                  </a:lnTo>
                  <a:lnTo>
                    <a:pt x="1356935" y="2111374"/>
                  </a:lnTo>
                  <a:lnTo>
                    <a:pt x="1413895" y="2133765"/>
                  </a:lnTo>
                  <a:lnTo>
                    <a:pt x="1470076" y="2156954"/>
                  </a:lnTo>
                  <a:lnTo>
                    <a:pt x="1522625" y="2183779"/>
                  </a:lnTo>
                  <a:lnTo>
                    <a:pt x="1571223" y="2214556"/>
                  </a:lnTo>
                  <a:lnTo>
                    <a:pt x="1629639" y="2254036"/>
                  </a:lnTo>
                  <a:lnTo>
                    <a:pt x="1682120" y="2301632"/>
                  </a:lnTo>
                  <a:lnTo>
                    <a:pt x="1704939" y="2326765"/>
                  </a:lnTo>
                  <a:lnTo>
                    <a:pt x="1733705" y="2383870"/>
                  </a:lnTo>
                  <a:lnTo>
                    <a:pt x="1744623" y="2408458"/>
                  </a:lnTo>
                  <a:lnTo>
                    <a:pt x="1749341" y="2448430"/>
                  </a:lnTo>
                  <a:lnTo>
                    <a:pt x="1743523" y="2472272"/>
                  </a:lnTo>
                  <a:lnTo>
                    <a:pt x="1728383" y="2504033"/>
                  </a:lnTo>
                  <a:lnTo>
                    <a:pt x="1686047" y="2550337"/>
                  </a:lnTo>
                  <a:lnTo>
                    <a:pt x="1630704" y="2587160"/>
                  </a:lnTo>
                  <a:lnTo>
                    <a:pt x="1571540" y="2614792"/>
                  </a:lnTo>
                  <a:lnTo>
                    <a:pt x="1543557" y="2625634"/>
                  </a:lnTo>
                  <a:lnTo>
                    <a:pt x="1485359" y="2640066"/>
                  </a:lnTo>
                  <a:lnTo>
                    <a:pt x="1452639" y="2651536"/>
                  </a:lnTo>
                  <a:lnTo>
                    <a:pt x="1392869" y="2654848"/>
                  </a:lnTo>
                </a:path>
              </a:pathLst>
            </a:cu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 name="SMARTInkShape-2"/>
            <p:cNvSpPr/>
            <p:nvPr>
              <p:custDataLst>
                <p:tags r:id="rId2"/>
              </p:custDataLst>
            </p:nvPr>
          </p:nvSpPr>
          <p:spPr>
            <a:xfrm>
              <a:off x="4071938" y="2929798"/>
              <a:ext cx="452362" cy="1058080"/>
            </a:xfrm>
            <a:custGeom>
              <a:avLst/>
              <a:gdLst/>
              <a:ahLst/>
              <a:cxnLst/>
              <a:rect l="0" t="0" r="0" b="0"/>
              <a:pathLst>
                <a:path w="452362" h="1058080">
                  <a:moveTo>
                    <a:pt x="0" y="403952"/>
                  </a:moveTo>
                  <a:lnTo>
                    <a:pt x="0" y="403952"/>
                  </a:lnTo>
                  <a:lnTo>
                    <a:pt x="16571" y="403952"/>
                  </a:lnTo>
                  <a:lnTo>
                    <a:pt x="34307" y="397631"/>
                  </a:lnTo>
                  <a:lnTo>
                    <a:pt x="87707" y="368141"/>
                  </a:lnTo>
                  <a:lnTo>
                    <a:pt x="133944" y="347055"/>
                  </a:lnTo>
                  <a:lnTo>
                    <a:pt x="191980" y="304268"/>
                  </a:lnTo>
                  <a:lnTo>
                    <a:pt x="250225" y="264984"/>
                  </a:lnTo>
                  <a:lnTo>
                    <a:pt x="300164" y="225350"/>
                  </a:lnTo>
                  <a:lnTo>
                    <a:pt x="348012" y="184347"/>
                  </a:lnTo>
                  <a:lnTo>
                    <a:pt x="395443" y="127243"/>
                  </a:lnTo>
                  <a:lnTo>
                    <a:pt x="437732" y="70642"/>
                  </a:lnTo>
                  <a:lnTo>
                    <a:pt x="448080" y="50311"/>
                  </a:lnTo>
                  <a:lnTo>
                    <a:pt x="451576" y="25270"/>
                  </a:lnTo>
                  <a:lnTo>
                    <a:pt x="452361" y="2043"/>
                  </a:lnTo>
                  <a:lnTo>
                    <a:pt x="451064" y="1075"/>
                  </a:lnTo>
                  <a:lnTo>
                    <a:pt x="446094" y="0"/>
                  </a:lnTo>
                  <a:lnTo>
                    <a:pt x="439476" y="3050"/>
                  </a:lnTo>
                  <a:lnTo>
                    <a:pt x="435859" y="5715"/>
                  </a:lnTo>
                  <a:lnTo>
                    <a:pt x="408740" y="44491"/>
                  </a:lnTo>
                  <a:lnTo>
                    <a:pt x="384965" y="100282"/>
                  </a:lnTo>
                  <a:lnTo>
                    <a:pt x="369092" y="152341"/>
                  </a:lnTo>
                  <a:lnTo>
                    <a:pt x="353218" y="207554"/>
                  </a:lnTo>
                  <a:lnTo>
                    <a:pt x="347633" y="260064"/>
                  </a:lnTo>
                  <a:lnTo>
                    <a:pt x="345978" y="311195"/>
                  </a:lnTo>
                  <a:lnTo>
                    <a:pt x="345487" y="366179"/>
                  </a:lnTo>
                  <a:lnTo>
                    <a:pt x="339021" y="424363"/>
                  </a:lnTo>
                  <a:lnTo>
                    <a:pt x="335884" y="467263"/>
                  </a:lnTo>
                  <a:lnTo>
                    <a:pt x="334490" y="511465"/>
                  </a:lnTo>
                  <a:lnTo>
                    <a:pt x="333870" y="553159"/>
                  </a:lnTo>
                  <a:lnTo>
                    <a:pt x="333595" y="593739"/>
                  </a:lnTo>
                  <a:lnTo>
                    <a:pt x="333473" y="633822"/>
                  </a:lnTo>
                  <a:lnTo>
                    <a:pt x="334726" y="692254"/>
                  </a:lnTo>
                  <a:lnTo>
                    <a:pt x="341565" y="743669"/>
                  </a:lnTo>
                  <a:lnTo>
                    <a:pt x="344180" y="792417"/>
                  </a:lnTo>
                  <a:lnTo>
                    <a:pt x="344954" y="840375"/>
                  </a:lnTo>
                  <a:lnTo>
                    <a:pt x="345184" y="886775"/>
                  </a:lnTo>
                  <a:lnTo>
                    <a:pt x="348789" y="938680"/>
                  </a:lnTo>
                  <a:lnTo>
                    <a:pt x="356449" y="998127"/>
                  </a:lnTo>
                  <a:lnTo>
                    <a:pt x="357185" y="1057183"/>
                  </a:lnTo>
                  <a:lnTo>
                    <a:pt x="357186" y="1058079"/>
                  </a:lnTo>
                  <a:lnTo>
                    <a:pt x="346936" y="1048482"/>
                  </a:lnTo>
                  <a:lnTo>
                    <a:pt x="345281" y="1034983"/>
                  </a:lnTo>
                </a:path>
              </a:pathLst>
            </a:cu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 name="SMARTInkShape-3"/>
            <p:cNvSpPr/>
            <p:nvPr>
              <p:custDataLst>
                <p:tags r:id="rId3"/>
              </p:custDataLst>
            </p:nvPr>
          </p:nvSpPr>
          <p:spPr>
            <a:xfrm>
              <a:off x="4179094" y="3559969"/>
              <a:ext cx="440532" cy="166688"/>
            </a:xfrm>
            <a:custGeom>
              <a:avLst/>
              <a:gdLst/>
              <a:ahLst/>
              <a:cxnLst/>
              <a:rect l="0" t="0" r="0" b="0"/>
              <a:pathLst>
                <a:path w="440532" h="166688">
                  <a:moveTo>
                    <a:pt x="0" y="166687"/>
                  </a:moveTo>
                  <a:lnTo>
                    <a:pt x="0" y="166687"/>
                  </a:lnTo>
                  <a:lnTo>
                    <a:pt x="10251" y="166687"/>
                  </a:lnTo>
                  <a:lnTo>
                    <a:pt x="21085" y="158505"/>
                  </a:lnTo>
                  <a:lnTo>
                    <a:pt x="28332" y="156436"/>
                  </a:lnTo>
                  <a:lnTo>
                    <a:pt x="87203" y="151318"/>
                  </a:lnTo>
                  <a:lnTo>
                    <a:pt x="145696" y="134192"/>
                  </a:lnTo>
                  <a:lnTo>
                    <a:pt x="202777" y="121888"/>
                  </a:lnTo>
                  <a:lnTo>
                    <a:pt x="261986" y="103037"/>
                  </a:lnTo>
                  <a:lnTo>
                    <a:pt x="312051" y="86851"/>
                  </a:lnTo>
                  <a:lnTo>
                    <a:pt x="342491" y="80855"/>
                  </a:lnTo>
                  <a:lnTo>
                    <a:pt x="359916" y="72977"/>
                  </a:lnTo>
                  <a:lnTo>
                    <a:pt x="407349" y="39371"/>
                  </a:lnTo>
                  <a:lnTo>
                    <a:pt x="440531" y="0"/>
                  </a:lnTo>
                </a:path>
              </a:pathLst>
            </a:cu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 name="SMARTInkShape-4"/>
            <p:cNvSpPr/>
            <p:nvPr>
              <p:custDataLst>
                <p:tags r:id="rId4"/>
              </p:custDataLst>
            </p:nvPr>
          </p:nvSpPr>
          <p:spPr>
            <a:xfrm>
              <a:off x="4607725" y="3012281"/>
              <a:ext cx="559589" cy="761252"/>
            </a:xfrm>
            <a:custGeom>
              <a:avLst/>
              <a:gdLst/>
              <a:ahLst/>
              <a:cxnLst/>
              <a:rect l="0" t="0" r="0" b="0"/>
              <a:pathLst>
                <a:path w="559589" h="761252">
                  <a:moveTo>
                    <a:pt x="59525" y="0"/>
                  </a:moveTo>
                  <a:lnTo>
                    <a:pt x="59525" y="0"/>
                  </a:lnTo>
                  <a:lnTo>
                    <a:pt x="53204" y="6321"/>
                  </a:lnTo>
                  <a:lnTo>
                    <a:pt x="50101" y="12952"/>
                  </a:lnTo>
                  <a:lnTo>
                    <a:pt x="35590" y="65328"/>
                  </a:lnTo>
                  <a:lnTo>
                    <a:pt x="16833" y="123295"/>
                  </a:lnTo>
                  <a:lnTo>
                    <a:pt x="12550" y="179152"/>
                  </a:lnTo>
                  <a:lnTo>
                    <a:pt x="3846" y="234512"/>
                  </a:lnTo>
                  <a:lnTo>
                    <a:pt x="755" y="285036"/>
                  </a:lnTo>
                  <a:lnTo>
                    <a:pt x="144" y="339555"/>
                  </a:lnTo>
                  <a:lnTo>
                    <a:pt x="23" y="393098"/>
                  </a:lnTo>
                  <a:lnTo>
                    <a:pt x="0" y="449732"/>
                  </a:lnTo>
                  <a:lnTo>
                    <a:pt x="6315" y="505849"/>
                  </a:lnTo>
                  <a:lnTo>
                    <a:pt x="18979" y="558385"/>
                  </a:lnTo>
                  <a:lnTo>
                    <a:pt x="26381" y="606980"/>
                  </a:lnTo>
                  <a:lnTo>
                    <a:pt x="34211" y="629603"/>
                  </a:lnTo>
                  <a:lnTo>
                    <a:pt x="67782" y="689011"/>
                  </a:lnTo>
                  <a:lnTo>
                    <a:pt x="116910" y="740131"/>
                  </a:lnTo>
                  <a:lnTo>
                    <a:pt x="147198" y="756308"/>
                  </a:lnTo>
                  <a:lnTo>
                    <a:pt x="192893" y="761251"/>
                  </a:lnTo>
                  <a:lnTo>
                    <a:pt x="245570" y="751683"/>
                  </a:lnTo>
                  <a:lnTo>
                    <a:pt x="261715" y="743745"/>
                  </a:lnTo>
                  <a:lnTo>
                    <a:pt x="317481" y="710732"/>
                  </a:lnTo>
                  <a:lnTo>
                    <a:pt x="364873" y="658393"/>
                  </a:lnTo>
                  <a:lnTo>
                    <a:pt x="399596" y="604084"/>
                  </a:lnTo>
                  <a:lnTo>
                    <a:pt x="411053" y="579685"/>
                  </a:lnTo>
                  <a:lnTo>
                    <a:pt x="416382" y="520362"/>
                  </a:lnTo>
                  <a:lnTo>
                    <a:pt x="415242" y="499824"/>
                  </a:lnTo>
                  <a:lnTo>
                    <a:pt x="407163" y="474710"/>
                  </a:lnTo>
                  <a:lnTo>
                    <a:pt x="388720" y="449311"/>
                  </a:lnTo>
                  <a:lnTo>
                    <a:pt x="373014" y="434083"/>
                  </a:lnTo>
                  <a:lnTo>
                    <a:pt x="335849" y="419521"/>
                  </a:lnTo>
                  <a:lnTo>
                    <a:pt x="331053" y="418587"/>
                  </a:lnTo>
                  <a:lnTo>
                    <a:pt x="318670" y="421077"/>
                  </a:lnTo>
                  <a:lnTo>
                    <a:pt x="300351" y="429917"/>
                  </a:lnTo>
                  <a:lnTo>
                    <a:pt x="270027" y="456482"/>
                  </a:lnTo>
                  <a:lnTo>
                    <a:pt x="238125" y="512282"/>
                  </a:lnTo>
                  <a:lnTo>
                    <a:pt x="231507" y="527983"/>
                  </a:lnTo>
                  <a:lnTo>
                    <a:pt x="217099" y="583415"/>
                  </a:lnTo>
                  <a:lnTo>
                    <a:pt x="216870" y="599285"/>
                  </a:lnTo>
                  <a:lnTo>
                    <a:pt x="229077" y="651316"/>
                  </a:lnTo>
                  <a:lnTo>
                    <a:pt x="234100" y="662537"/>
                  </a:lnTo>
                  <a:lnTo>
                    <a:pt x="238251" y="682406"/>
                  </a:lnTo>
                  <a:lnTo>
                    <a:pt x="247271" y="697259"/>
                  </a:lnTo>
                  <a:lnTo>
                    <a:pt x="266060" y="718180"/>
                  </a:lnTo>
                  <a:lnTo>
                    <a:pt x="273908" y="722681"/>
                  </a:lnTo>
                  <a:lnTo>
                    <a:pt x="289726" y="725570"/>
                  </a:lnTo>
                  <a:lnTo>
                    <a:pt x="323777" y="726219"/>
                  </a:lnTo>
                  <a:lnTo>
                    <a:pt x="332634" y="722726"/>
                  </a:lnTo>
                  <a:lnTo>
                    <a:pt x="354787" y="704613"/>
                  </a:lnTo>
                  <a:lnTo>
                    <a:pt x="377682" y="667260"/>
                  </a:lnTo>
                  <a:lnTo>
                    <a:pt x="384231" y="633558"/>
                  </a:lnTo>
                  <a:lnTo>
                    <a:pt x="389048" y="622894"/>
                  </a:lnTo>
                  <a:lnTo>
                    <a:pt x="392871" y="563668"/>
                  </a:lnTo>
                  <a:lnTo>
                    <a:pt x="392900" y="523893"/>
                  </a:lnTo>
                  <a:lnTo>
                    <a:pt x="392900" y="563624"/>
                  </a:lnTo>
                  <a:lnTo>
                    <a:pt x="404316" y="620950"/>
                  </a:lnTo>
                  <a:lnTo>
                    <a:pt x="419486" y="678883"/>
                  </a:lnTo>
                  <a:lnTo>
                    <a:pt x="429440" y="699008"/>
                  </a:lnTo>
                  <a:lnTo>
                    <a:pt x="456448" y="730048"/>
                  </a:lnTo>
                  <a:lnTo>
                    <a:pt x="480467" y="744763"/>
                  </a:lnTo>
                  <a:lnTo>
                    <a:pt x="499323" y="749041"/>
                  </a:lnTo>
                  <a:lnTo>
                    <a:pt x="515786" y="749886"/>
                  </a:lnTo>
                  <a:lnTo>
                    <a:pt x="534115" y="743712"/>
                  </a:lnTo>
                  <a:lnTo>
                    <a:pt x="556742" y="728422"/>
                  </a:lnTo>
                  <a:lnTo>
                    <a:pt x="558322" y="723705"/>
                  </a:lnTo>
                  <a:lnTo>
                    <a:pt x="559588" y="714375"/>
                  </a:lnTo>
                </a:path>
              </a:pathLst>
            </a:cu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 name="SMARTInkShape-5"/>
            <p:cNvSpPr/>
            <p:nvPr>
              <p:custDataLst>
                <p:tags r:id="rId5"/>
              </p:custDataLst>
            </p:nvPr>
          </p:nvSpPr>
          <p:spPr>
            <a:xfrm>
              <a:off x="5096042" y="3143806"/>
              <a:ext cx="595147" cy="641818"/>
            </a:xfrm>
            <a:custGeom>
              <a:avLst/>
              <a:gdLst/>
              <a:ahLst/>
              <a:cxnLst/>
              <a:rect l="0" t="0" r="0" b="0"/>
              <a:pathLst>
                <a:path w="595147" h="641818">
                  <a:moveTo>
                    <a:pt x="178427" y="320913"/>
                  </a:moveTo>
                  <a:lnTo>
                    <a:pt x="178427" y="320913"/>
                  </a:lnTo>
                  <a:lnTo>
                    <a:pt x="172106" y="314592"/>
                  </a:lnTo>
                  <a:lnTo>
                    <a:pt x="169003" y="307961"/>
                  </a:lnTo>
                  <a:lnTo>
                    <a:pt x="168175" y="304341"/>
                  </a:lnTo>
                  <a:lnTo>
                    <a:pt x="166301" y="301927"/>
                  </a:lnTo>
                  <a:lnTo>
                    <a:pt x="133339" y="278241"/>
                  </a:lnTo>
                  <a:lnTo>
                    <a:pt x="100145" y="273723"/>
                  </a:lnTo>
                  <a:lnTo>
                    <a:pt x="44685" y="273296"/>
                  </a:lnTo>
                  <a:lnTo>
                    <a:pt x="31674" y="274614"/>
                  </a:lnTo>
                  <a:lnTo>
                    <a:pt x="14626" y="283539"/>
                  </a:lnTo>
                  <a:lnTo>
                    <a:pt x="6274" y="291025"/>
                  </a:lnTo>
                  <a:lnTo>
                    <a:pt x="2696" y="297928"/>
                  </a:lnTo>
                  <a:lnTo>
                    <a:pt x="0" y="318609"/>
                  </a:lnTo>
                  <a:lnTo>
                    <a:pt x="9371" y="338146"/>
                  </a:lnTo>
                  <a:lnTo>
                    <a:pt x="16420" y="347534"/>
                  </a:lnTo>
                  <a:lnTo>
                    <a:pt x="23962" y="352588"/>
                  </a:lnTo>
                  <a:lnTo>
                    <a:pt x="75716" y="376782"/>
                  </a:lnTo>
                  <a:lnTo>
                    <a:pt x="131089" y="401638"/>
                  </a:lnTo>
                  <a:lnTo>
                    <a:pt x="190255" y="434905"/>
                  </a:lnTo>
                  <a:lnTo>
                    <a:pt x="225253" y="455192"/>
                  </a:lnTo>
                  <a:lnTo>
                    <a:pt x="280015" y="507328"/>
                  </a:lnTo>
                  <a:lnTo>
                    <a:pt x="315968" y="565508"/>
                  </a:lnTo>
                  <a:lnTo>
                    <a:pt x="319722" y="578447"/>
                  </a:lnTo>
                  <a:lnTo>
                    <a:pt x="320599" y="586626"/>
                  </a:lnTo>
                  <a:lnTo>
                    <a:pt x="313934" y="598199"/>
                  </a:lnTo>
                  <a:lnTo>
                    <a:pt x="294417" y="620866"/>
                  </a:lnTo>
                  <a:lnTo>
                    <a:pt x="285982" y="626205"/>
                  </a:lnTo>
                  <a:lnTo>
                    <a:pt x="247574" y="640477"/>
                  </a:lnTo>
                  <a:lnTo>
                    <a:pt x="228166" y="641817"/>
                  </a:lnTo>
                  <a:lnTo>
                    <a:pt x="216849" y="638603"/>
                  </a:lnTo>
                  <a:lnTo>
                    <a:pt x="207410" y="634087"/>
                  </a:lnTo>
                  <a:lnTo>
                    <a:pt x="194658" y="630223"/>
                  </a:lnTo>
                  <a:lnTo>
                    <a:pt x="174505" y="614044"/>
                  </a:lnTo>
                  <a:lnTo>
                    <a:pt x="170069" y="606415"/>
                  </a:lnTo>
                  <a:lnTo>
                    <a:pt x="167222" y="590739"/>
                  </a:lnTo>
                  <a:lnTo>
                    <a:pt x="166728" y="578867"/>
                  </a:lnTo>
                  <a:lnTo>
                    <a:pt x="170140" y="570938"/>
                  </a:lnTo>
                  <a:lnTo>
                    <a:pt x="198412" y="518886"/>
                  </a:lnTo>
                  <a:lnTo>
                    <a:pt x="217701" y="487508"/>
                  </a:lnTo>
                  <a:lnTo>
                    <a:pt x="259665" y="432032"/>
                  </a:lnTo>
                  <a:lnTo>
                    <a:pt x="301348" y="375152"/>
                  </a:lnTo>
                  <a:lnTo>
                    <a:pt x="328881" y="316724"/>
                  </a:lnTo>
                  <a:lnTo>
                    <a:pt x="349036" y="260830"/>
                  </a:lnTo>
                  <a:lnTo>
                    <a:pt x="368921" y="211202"/>
                  </a:lnTo>
                  <a:lnTo>
                    <a:pt x="377304" y="177281"/>
                  </a:lnTo>
                  <a:lnTo>
                    <a:pt x="380523" y="119486"/>
                  </a:lnTo>
                  <a:lnTo>
                    <a:pt x="380815" y="69322"/>
                  </a:lnTo>
                  <a:lnTo>
                    <a:pt x="368706" y="28470"/>
                  </a:lnTo>
                  <a:lnTo>
                    <a:pt x="356898" y="11704"/>
                  </a:lnTo>
                  <a:lnTo>
                    <a:pt x="345651" y="0"/>
                  </a:lnTo>
                  <a:lnTo>
                    <a:pt x="345273" y="5929"/>
                  </a:lnTo>
                  <a:lnTo>
                    <a:pt x="343897" y="7736"/>
                  </a:lnTo>
                  <a:lnTo>
                    <a:pt x="338841" y="9744"/>
                  </a:lnTo>
                  <a:lnTo>
                    <a:pt x="336963" y="12925"/>
                  </a:lnTo>
                  <a:lnTo>
                    <a:pt x="325123" y="65617"/>
                  </a:lnTo>
                  <a:lnTo>
                    <a:pt x="321637" y="122814"/>
                  </a:lnTo>
                  <a:lnTo>
                    <a:pt x="324896" y="166982"/>
                  </a:lnTo>
                  <a:lnTo>
                    <a:pt x="331566" y="220245"/>
                  </a:lnTo>
                  <a:lnTo>
                    <a:pt x="341066" y="272218"/>
                  </a:lnTo>
                  <a:lnTo>
                    <a:pt x="347842" y="320701"/>
                  </a:lnTo>
                  <a:lnTo>
                    <a:pt x="355207" y="368496"/>
                  </a:lnTo>
                  <a:lnTo>
                    <a:pt x="366168" y="416155"/>
                  </a:lnTo>
                  <a:lnTo>
                    <a:pt x="377544" y="463786"/>
                  </a:lnTo>
                  <a:lnTo>
                    <a:pt x="383386" y="495978"/>
                  </a:lnTo>
                  <a:lnTo>
                    <a:pt x="402443" y="554862"/>
                  </a:lnTo>
                  <a:lnTo>
                    <a:pt x="405840" y="597171"/>
                  </a:lnTo>
                  <a:lnTo>
                    <a:pt x="408087" y="600334"/>
                  </a:lnTo>
                  <a:lnTo>
                    <a:pt x="414880" y="605413"/>
                  </a:lnTo>
                  <a:lnTo>
                    <a:pt x="415808" y="609635"/>
                  </a:lnTo>
                  <a:lnTo>
                    <a:pt x="416404" y="616804"/>
                  </a:lnTo>
                  <a:lnTo>
                    <a:pt x="416508" y="611726"/>
                  </a:lnTo>
                  <a:lnTo>
                    <a:pt x="415200" y="610038"/>
                  </a:lnTo>
                  <a:lnTo>
                    <a:pt x="410218" y="608163"/>
                  </a:lnTo>
                  <a:lnTo>
                    <a:pt x="408361" y="606340"/>
                  </a:lnTo>
                  <a:lnTo>
                    <a:pt x="406297" y="600787"/>
                  </a:lnTo>
                  <a:lnTo>
                    <a:pt x="404665" y="546064"/>
                  </a:lnTo>
                  <a:lnTo>
                    <a:pt x="405977" y="530782"/>
                  </a:lnTo>
                  <a:lnTo>
                    <a:pt x="422382" y="477989"/>
                  </a:lnTo>
                  <a:lnTo>
                    <a:pt x="431186" y="443283"/>
                  </a:lnTo>
                  <a:lnTo>
                    <a:pt x="456399" y="402136"/>
                  </a:lnTo>
                  <a:lnTo>
                    <a:pt x="464248" y="396700"/>
                  </a:lnTo>
                  <a:lnTo>
                    <a:pt x="472146" y="392960"/>
                  </a:lnTo>
                  <a:lnTo>
                    <a:pt x="484030" y="384741"/>
                  </a:lnTo>
                  <a:lnTo>
                    <a:pt x="495929" y="381717"/>
                  </a:lnTo>
                  <a:lnTo>
                    <a:pt x="521356" y="380494"/>
                  </a:lnTo>
                  <a:lnTo>
                    <a:pt x="543879" y="400755"/>
                  </a:lnTo>
                  <a:lnTo>
                    <a:pt x="551634" y="408433"/>
                  </a:lnTo>
                  <a:lnTo>
                    <a:pt x="555963" y="419783"/>
                  </a:lnTo>
                  <a:lnTo>
                    <a:pt x="570507" y="478271"/>
                  </a:lnTo>
                  <a:lnTo>
                    <a:pt x="572289" y="492714"/>
                  </a:lnTo>
                  <a:lnTo>
                    <a:pt x="582104" y="531112"/>
                  </a:lnTo>
                  <a:lnTo>
                    <a:pt x="583231" y="589357"/>
                  </a:lnTo>
                  <a:lnTo>
                    <a:pt x="583238" y="604797"/>
                  </a:lnTo>
                  <a:lnTo>
                    <a:pt x="583239" y="593469"/>
                  </a:lnTo>
                  <a:lnTo>
                    <a:pt x="586767" y="584042"/>
                  </a:lnTo>
                  <a:lnTo>
                    <a:pt x="595146" y="570944"/>
                  </a:lnTo>
                </a:path>
              </a:pathLst>
            </a:cu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SMARTInkShape-6"/>
            <p:cNvSpPr/>
            <p:nvPr>
              <p:custDataLst>
                <p:tags r:id="rId6"/>
              </p:custDataLst>
            </p:nvPr>
          </p:nvSpPr>
          <p:spPr>
            <a:xfrm>
              <a:off x="5715000" y="3036094"/>
              <a:ext cx="378631" cy="654143"/>
            </a:xfrm>
            <a:custGeom>
              <a:avLst/>
              <a:gdLst/>
              <a:ahLst/>
              <a:cxnLst/>
              <a:rect l="0" t="0" r="0" b="0"/>
              <a:pathLst>
                <a:path w="378631" h="654143">
                  <a:moveTo>
                    <a:pt x="0" y="0"/>
                  </a:moveTo>
                  <a:lnTo>
                    <a:pt x="0" y="0"/>
                  </a:lnTo>
                  <a:lnTo>
                    <a:pt x="0" y="55891"/>
                  </a:lnTo>
                  <a:lnTo>
                    <a:pt x="0" y="110935"/>
                  </a:lnTo>
                  <a:lnTo>
                    <a:pt x="1323" y="131325"/>
                  </a:lnTo>
                  <a:lnTo>
                    <a:pt x="18986" y="190428"/>
                  </a:lnTo>
                  <a:lnTo>
                    <a:pt x="29497" y="239944"/>
                  </a:lnTo>
                  <a:lnTo>
                    <a:pt x="35813" y="294292"/>
                  </a:lnTo>
                  <a:lnTo>
                    <a:pt x="44900" y="344617"/>
                  </a:lnTo>
                  <a:lnTo>
                    <a:pt x="53407" y="392775"/>
                  </a:lnTo>
                  <a:lnTo>
                    <a:pt x="66504" y="440505"/>
                  </a:lnTo>
                  <a:lnTo>
                    <a:pt x="77108" y="493738"/>
                  </a:lnTo>
                  <a:lnTo>
                    <a:pt x="82796" y="549832"/>
                  </a:lnTo>
                  <a:lnTo>
                    <a:pt x="83330" y="609175"/>
                  </a:lnTo>
                  <a:lnTo>
                    <a:pt x="84657" y="612492"/>
                  </a:lnTo>
                  <a:lnTo>
                    <a:pt x="86866" y="614703"/>
                  </a:lnTo>
                  <a:lnTo>
                    <a:pt x="89660" y="616177"/>
                  </a:lnTo>
                  <a:lnTo>
                    <a:pt x="91523" y="618482"/>
                  </a:lnTo>
                  <a:lnTo>
                    <a:pt x="95105" y="630464"/>
                  </a:lnTo>
                  <a:lnTo>
                    <a:pt x="88886" y="630863"/>
                  </a:lnTo>
                  <a:lnTo>
                    <a:pt x="87039" y="629596"/>
                  </a:lnTo>
                  <a:lnTo>
                    <a:pt x="85808" y="627429"/>
                  </a:lnTo>
                  <a:lnTo>
                    <a:pt x="83831" y="620765"/>
                  </a:lnTo>
                  <a:lnTo>
                    <a:pt x="77167" y="613290"/>
                  </a:lnTo>
                  <a:lnTo>
                    <a:pt x="73984" y="602861"/>
                  </a:lnTo>
                  <a:lnTo>
                    <a:pt x="71941" y="580929"/>
                  </a:lnTo>
                  <a:lnTo>
                    <a:pt x="89187" y="526021"/>
                  </a:lnTo>
                  <a:lnTo>
                    <a:pt x="123080" y="474095"/>
                  </a:lnTo>
                  <a:lnTo>
                    <a:pt x="176488" y="436610"/>
                  </a:lnTo>
                  <a:lnTo>
                    <a:pt x="228734" y="423005"/>
                  </a:lnTo>
                  <a:lnTo>
                    <a:pt x="244094" y="423041"/>
                  </a:lnTo>
                  <a:lnTo>
                    <a:pt x="263706" y="426970"/>
                  </a:lnTo>
                  <a:lnTo>
                    <a:pt x="278598" y="429212"/>
                  </a:lnTo>
                  <a:lnTo>
                    <a:pt x="324184" y="448868"/>
                  </a:lnTo>
                  <a:lnTo>
                    <a:pt x="335023" y="456584"/>
                  </a:lnTo>
                  <a:lnTo>
                    <a:pt x="352761" y="481822"/>
                  </a:lnTo>
                  <a:lnTo>
                    <a:pt x="373002" y="526438"/>
                  </a:lnTo>
                  <a:lnTo>
                    <a:pt x="378630" y="554032"/>
                  </a:lnTo>
                  <a:lnTo>
                    <a:pt x="376419" y="567264"/>
                  </a:lnTo>
                  <a:lnTo>
                    <a:pt x="372349" y="578878"/>
                  </a:lnTo>
                  <a:lnTo>
                    <a:pt x="368736" y="598968"/>
                  </a:lnTo>
                  <a:lnTo>
                    <a:pt x="359874" y="613887"/>
                  </a:lnTo>
                  <a:lnTo>
                    <a:pt x="347547" y="626686"/>
                  </a:lnTo>
                  <a:lnTo>
                    <a:pt x="313279" y="649519"/>
                  </a:lnTo>
                  <a:lnTo>
                    <a:pt x="277256" y="654142"/>
                  </a:lnTo>
                  <a:lnTo>
                    <a:pt x="245952" y="653382"/>
                  </a:lnTo>
                  <a:lnTo>
                    <a:pt x="194022" y="640137"/>
                  </a:lnTo>
                  <a:lnTo>
                    <a:pt x="152028" y="611078"/>
                  </a:lnTo>
                  <a:lnTo>
                    <a:pt x="135496" y="587365"/>
                  </a:lnTo>
                  <a:lnTo>
                    <a:pt x="132981" y="579433"/>
                  </a:lnTo>
                  <a:lnTo>
                    <a:pt x="130969" y="535781"/>
                  </a:lnTo>
                </a:path>
              </a:pathLst>
            </a:cu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SMARTInkShape-7"/>
            <p:cNvSpPr/>
            <p:nvPr>
              <p:custDataLst>
                <p:tags r:id="rId7"/>
              </p:custDataLst>
            </p:nvPr>
          </p:nvSpPr>
          <p:spPr>
            <a:xfrm>
              <a:off x="6131792" y="3417155"/>
              <a:ext cx="357115" cy="285640"/>
            </a:xfrm>
            <a:custGeom>
              <a:avLst/>
              <a:gdLst/>
              <a:ahLst/>
              <a:cxnLst/>
              <a:rect l="0" t="0" r="0" b="0"/>
              <a:pathLst>
                <a:path w="357115" h="285640">
                  <a:moveTo>
                    <a:pt x="107083" y="166626"/>
                  </a:moveTo>
                  <a:lnTo>
                    <a:pt x="107083" y="166626"/>
                  </a:lnTo>
                  <a:lnTo>
                    <a:pt x="123655" y="166626"/>
                  </a:lnTo>
                  <a:lnTo>
                    <a:pt x="131205" y="163098"/>
                  </a:lnTo>
                  <a:lnTo>
                    <a:pt x="138971" y="158444"/>
                  </a:lnTo>
                  <a:lnTo>
                    <a:pt x="150780" y="154500"/>
                  </a:lnTo>
                  <a:lnTo>
                    <a:pt x="182491" y="126775"/>
                  </a:lnTo>
                  <a:lnTo>
                    <a:pt x="197041" y="102849"/>
                  </a:lnTo>
                  <a:lnTo>
                    <a:pt x="201288" y="84012"/>
                  </a:lnTo>
                  <a:lnTo>
                    <a:pt x="202127" y="61231"/>
                  </a:lnTo>
                  <a:lnTo>
                    <a:pt x="198713" y="50110"/>
                  </a:lnTo>
                  <a:lnTo>
                    <a:pt x="182013" y="28055"/>
                  </a:lnTo>
                  <a:lnTo>
                    <a:pt x="162583" y="7920"/>
                  </a:lnTo>
                  <a:lnTo>
                    <a:pt x="151152" y="3486"/>
                  </a:lnTo>
                  <a:lnTo>
                    <a:pt x="96938" y="0"/>
                  </a:lnTo>
                  <a:lnTo>
                    <a:pt x="85818" y="3494"/>
                  </a:lnTo>
                  <a:lnTo>
                    <a:pt x="36447" y="35750"/>
                  </a:lnTo>
                  <a:lnTo>
                    <a:pt x="28065" y="44959"/>
                  </a:lnTo>
                  <a:lnTo>
                    <a:pt x="17230" y="63696"/>
                  </a:lnTo>
                  <a:lnTo>
                    <a:pt x="1793" y="115584"/>
                  </a:lnTo>
                  <a:lnTo>
                    <a:pt x="0" y="169130"/>
                  </a:lnTo>
                  <a:lnTo>
                    <a:pt x="1282" y="183614"/>
                  </a:lnTo>
                  <a:lnTo>
                    <a:pt x="12055" y="220719"/>
                  </a:lnTo>
                  <a:lnTo>
                    <a:pt x="39778" y="264133"/>
                  </a:lnTo>
                  <a:lnTo>
                    <a:pt x="47625" y="269494"/>
                  </a:lnTo>
                  <a:lnTo>
                    <a:pt x="55522" y="273200"/>
                  </a:lnTo>
                  <a:lnTo>
                    <a:pt x="67405" y="281400"/>
                  </a:lnTo>
                  <a:lnTo>
                    <a:pt x="79304" y="284418"/>
                  </a:lnTo>
                  <a:lnTo>
                    <a:pt x="111052" y="285639"/>
                  </a:lnTo>
                  <a:lnTo>
                    <a:pt x="118989" y="282139"/>
                  </a:lnTo>
                  <a:lnTo>
                    <a:pt x="122958" y="279353"/>
                  </a:lnTo>
                  <a:lnTo>
                    <a:pt x="127368" y="272731"/>
                  </a:lnTo>
                  <a:lnTo>
                    <a:pt x="128544" y="269112"/>
                  </a:lnTo>
                  <a:lnTo>
                    <a:pt x="130651" y="266700"/>
                  </a:lnTo>
                  <a:lnTo>
                    <a:pt x="136519" y="264020"/>
                  </a:lnTo>
                  <a:lnTo>
                    <a:pt x="138614" y="260660"/>
                  </a:lnTo>
                  <a:lnTo>
                    <a:pt x="145502" y="239783"/>
                  </a:lnTo>
                  <a:lnTo>
                    <a:pt x="148570" y="235241"/>
                  </a:lnTo>
                  <a:lnTo>
                    <a:pt x="152890" y="216208"/>
                  </a:lnTo>
                  <a:lnTo>
                    <a:pt x="154686" y="157271"/>
                  </a:lnTo>
                  <a:lnTo>
                    <a:pt x="156028" y="127029"/>
                  </a:lnTo>
                  <a:lnTo>
                    <a:pt x="164959" y="103661"/>
                  </a:lnTo>
                  <a:lnTo>
                    <a:pt x="166613" y="60022"/>
                  </a:lnTo>
                  <a:lnTo>
                    <a:pt x="176866" y="59518"/>
                  </a:lnTo>
                  <a:lnTo>
                    <a:pt x="177417" y="60825"/>
                  </a:lnTo>
                  <a:lnTo>
                    <a:pt x="179835" y="103167"/>
                  </a:lnTo>
                  <a:lnTo>
                    <a:pt x="186700" y="116368"/>
                  </a:lnTo>
                  <a:lnTo>
                    <a:pt x="193890" y="175832"/>
                  </a:lnTo>
                  <a:lnTo>
                    <a:pt x="234123" y="232960"/>
                  </a:lnTo>
                  <a:lnTo>
                    <a:pt x="242038" y="241528"/>
                  </a:lnTo>
                  <a:lnTo>
                    <a:pt x="253493" y="246218"/>
                  </a:lnTo>
                  <a:lnTo>
                    <a:pt x="266081" y="249625"/>
                  </a:lnTo>
                  <a:lnTo>
                    <a:pt x="284942" y="259064"/>
                  </a:lnTo>
                  <a:lnTo>
                    <a:pt x="301407" y="261321"/>
                  </a:lnTo>
                  <a:lnTo>
                    <a:pt x="309425" y="258101"/>
                  </a:lnTo>
                  <a:lnTo>
                    <a:pt x="357114" y="214251"/>
                  </a:lnTo>
                </a:path>
              </a:pathLst>
            </a:cu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 name="SMARTInkShape-8"/>
            <p:cNvSpPr/>
            <p:nvPr>
              <p:custDataLst>
                <p:tags r:id="rId8"/>
              </p:custDataLst>
            </p:nvPr>
          </p:nvSpPr>
          <p:spPr>
            <a:xfrm>
              <a:off x="6512744" y="3429048"/>
              <a:ext cx="273669" cy="271974"/>
            </a:xfrm>
            <a:custGeom>
              <a:avLst/>
              <a:gdLst/>
              <a:ahLst/>
              <a:cxnLst/>
              <a:rect l="0" t="0" r="0" b="0"/>
              <a:pathLst>
                <a:path w="273669" h="271974">
                  <a:moveTo>
                    <a:pt x="95225" y="11858"/>
                  </a:moveTo>
                  <a:lnTo>
                    <a:pt x="95225" y="11858"/>
                  </a:lnTo>
                  <a:lnTo>
                    <a:pt x="95225" y="52084"/>
                  </a:lnTo>
                  <a:lnTo>
                    <a:pt x="98752" y="59722"/>
                  </a:lnTo>
                  <a:lnTo>
                    <a:pt x="106640" y="70707"/>
                  </a:lnTo>
                  <a:lnTo>
                    <a:pt x="107129" y="83251"/>
                  </a:lnTo>
                  <a:lnTo>
                    <a:pt x="107131" y="54963"/>
                  </a:lnTo>
                  <a:lnTo>
                    <a:pt x="103603" y="47332"/>
                  </a:lnTo>
                  <a:lnTo>
                    <a:pt x="98949" y="39531"/>
                  </a:lnTo>
                  <a:lnTo>
                    <a:pt x="95961" y="23743"/>
                  </a:lnTo>
                  <a:lnTo>
                    <a:pt x="95715" y="19781"/>
                  </a:lnTo>
                  <a:lnTo>
                    <a:pt x="94229" y="17140"/>
                  </a:lnTo>
                  <a:lnTo>
                    <a:pt x="91915" y="15380"/>
                  </a:lnTo>
                  <a:lnTo>
                    <a:pt x="85816" y="12100"/>
                  </a:lnTo>
                  <a:lnTo>
                    <a:pt x="73571" y="1813"/>
                  </a:lnTo>
                  <a:lnTo>
                    <a:pt x="65731" y="504"/>
                  </a:lnTo>
                  <a:lnTo>
                    <a:pt x="43481" y="0"/>
                  </a:lnTo>
                  <a:lnTo>
                    <a:pt x="35627" y="3501"/>
                  </a:lnTo>
                  <a:lnTo>
                    <a:pt x="31681" y="6287"/>
                  </a:lnTo>
                  <a:lnTo>
                    <a:pt x="27296" y="12910"/>
                  </a:lnTo>
                  <a:lnTo>
                    <a:pt x="24023" y="20263"/>
                  </a:lnTo>
                  <a:lnTo>
                    <a:pt x="4939" y="43649"/>
                  </a:lnTo>
                  <a:lnTo>
                    <a:pt x="1446" y="55527"/>
                  </a:lnTo>
                  <a:lnTo>
                    <a:pt x="0" y="109901"/>
                  </a:lnTo>
                  <a:lnTo>
                    <a:pt x="1299" y="162535"/>
                  </a:lnTo>
                  <a:lnTo>
                    <a:pt x="9480" y="182327"/>
                  </a:lnTo>
                  <a:lnTo>
                    <a:pt x="61838" y="240343"/>
                  </a:lnTo>
                  <a:lnTo>
                    <a:pt x="74213" y="245699"/>
                  </a:lnTo>
                  <a:lnTo>
                    <a:pt x="133698" y="261942"/>
                  </a:lnTo>
                  <a:lnTo>
                    <a:pt x="150574" y="269695"/>
                  </a:lnTo>
                  <a:lnTo>
                    <a:pt x="164362" y="271973"/>
                  </a:lnTo>
                  <a:lnTo>
                    <a:pt x="204144" y="263384"/>
                  </a:lnTo>
                  <a:lnTo>
                    <a:pt x="213307" y="259026"/>
                  </a:lnTo>
                  <a:lnTo>
                    <a:pt x="221789" y="254002"/>
                  </a:lnTo>
                  <a:lnTo>
                    <a:pt x="229968" y="251770"/>
                  </a:lnTo>
                  <a:lnTo>
                    <a:pt x="238014" y="243722"/>
                  </a:lnTo>
                  <a:lnTo>
                    <a:pt x="256609" y="217653"/>
                  </a:lnTo>
                  <a:lnTo>
                    <a:pt x="268026" y="158524"/>
                  </a:lnTo>
                  <a:lnTo>
                    <a:pt x="273310" y="100810"/>
                  </a:lnTo>
                  <a:lnTo>
                    <a:pt x="273668" y="88485"/>
                  </a:lnTo>
                  <a:lnTo>
                    <a:pt x="261912" y="47577"/>
                  </a:lnTo>
                </a:path>
              </a:pathLst>
            </a:cu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 name="SMARTInkShape-9"/>
            <p:cNvSpPr/>
            <p:nvPr>
              <p:custDataLst>
                <p:tags r:id="rId9"/>
              </p:custDataLst>
            </p:nvPr>
          </p:nvSpPr>
          <p:spPr>
            <a:xfrm>
              <a:off x="6727031" y="3095625"/>
              <a:ext cx="119064" cy="640537"/>
            </a:xfrm>
            <a:custGeom>
              <a:avLst/>
              <a:gdLst/>
              <a:ahLst/>
              <a:cxnLst/>
              <a:rect l="0" t="0" r="0" b="0"/>
              <a:pathLst>
                <a:path w="119064" h="640537">
                  <a:moveTo>
                    <a:pt x="0" y="0"/>
                  </a:moveTo>
                  <a:lnTo>
                    <a:pt x="0" y="0"/>
                  </a:lnTo>
                  <a:lnTo>
                    <a:pt x="0" y="39890"/>
                  </a:lnTo>
                  <a:lnTo>
                    <a:pt x="11170" y="95567"/>
                  </a:lnTo>
                  <a:lnTo>
                    <a:pt x="15370" y="152327"/>
                  </a:lnTo>
                  <a:lnTo>
                    <a:pt x="21311" y="181394"/>
                  </a:lnTo>
                  <a:lnTo>
                    <a:pt x="23483" y="238494"/>
                  </a:lnTo>
                  <a:lnTo>
                    <a:pt x="30090" y="297705"/>
                  </a:lnTo>
                  <a:lnTo>
                    <a:pt x="34977" y="357194"/>
                  </a:lnTo>
                  <a:lnTo>
                    <a:pt x="39027" y="389380"/>
                  </a:lnTo>
                  <a:lnTo>
                    <a:pt x="45078" y="419202"/>
                  </a:lnTo>
                  <a:lnTo>
                    <a:pt x="48613" y="475254"/>
                  </a:lnTo>
                  <a:lnTo>
                    <a:pt x="57832" y="525573"/>
                  </a:lnTo>
                  <a:lnTo>
                    <a:pt x="65348" y="553776"/>
                  </a:lnTo>
                  <a:lnTo>
                    <a:pt x="80060" y="585645"/>
                  </a:lnTo>
                  <a:lnTo>
                    <a:pt x="84235" y="613883"/>
                  </a:lnTo>
                  <a:lnTo>
                    <a:pt x="92682" y="630779"/>
                  </a:lnTo>
                  <a:lnTo>
                    <a:pt x="93539" y="634832"/>
                  </a:lnTo>
                  <a:lnTo>
                    <a:pt x="95432" y="637534"/>
                  </a:lnTo>
                  <a:lnTo>
                    <a:pt x="98018" y="639335"/>
                  </a:lnTo>
                  <a:lnTo>
                    <a:pt x="101064" y="640536"/>
                  </a:lnTo>
                  <a:lnTo>
                    <a:pt x="103095" y="640014"/>
                  </a:lnTo>
                  <a:lnTo>
                    <a:pt x="104448" y="638342"/>
                  </a:lnTo>
                  <a:lnTo>
                    <a:pt x="106622" y="632475"/>
                  </a:lnTo>
                  <a:lnTo>
                    <a:pt x="117361" y="620907"/>
                  </a:lnTo>
                  <a:lnTo>
                    <a:pt x="119063" y="595313"/>
                  </a:lnTo>
                </a:path>
              </a:pathLst>
            </a:cu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SMARTInkShape-10"/>
            <p:cNvSpPr/>
            <p:nvPr>
              <p:custDataLst>
                <p:tags r:id="rId10"/>
              </p:custDataLst>
            </p:nvPr>
          </p:nvSpPr>
          <p:spPr>
            <a:xfrm>
              <a:off x="6732188" y="3357563"/>
              <a:ext cx="554288" cy="571501"/>
            </a:xfrm>
            <a:custGeom>
              <a:avLst/>
              <a:gdLst/>
              <a:ahLst/>
              <a:cxnLst/>
              <a:rect l="0" t="0" r="0" b="0"/>
              <a:pathLst>
                <a:path w="554288" h="571501">
                  <a:moveTo>
                    <a:pt x="221062" y="0"/>
                  </a:moveTo>
                  <a:lnTo>
                    <a:pt x="221062" y="0"/>
                  </a:lnTo>
                  <a:lnTo>
                    <a:pt x="210811" y="10251"/>
                  </a:lnTo>
                  <a:lnTo>
                    <a:pt x="199977" y="12902"/>
                  </a:lnTo>
                  <a:lnTo>
                    <a:pt x="145651" y="63517"/>
                  </a:lnTo>
                  <a:lnTo>
                    <a:pt x="86783" y="122372"/>
                  </a:lnTo>
                  <a:lnTo>
                    <a:pt x="31522" y="177634"/>
                  </a:lnTo>
                  <a:lnTo>
                    <a:pt x="13088" y="196067"/>
                  </a:lnTo>
                  <a:lnTo>
                    <a:pt x="9566" y="203116"/>
                  </a:lnTo>
                  <a:lnTo>
                    <a:pt x="7306" y="212101"/>
                  </a:lnTo>
                  <a:lnTo>
                    <a:pt x="5798" y="212838"/>
                  </a:lnTo>
                  <a:lnTo>
                    <a:pt x="0" y="213875"/>
                  </a:lnTo>
                  <a:lnTo>
                    <a:pt x="13041" y="214310"/>
                  </a:lnTo>
                  <a:lnTo>
                    <a:pt x="19688" y="210784"/>
                  </a:lnTo>
                  <a:lnTo>
                    <a:pt x="27052" y="206129"/>
                  </a:lnTo>
                  <a:lnTo>
                    <a:pt x="38635" y="202186"/>
                  </a:lnTo>
                  <a:lnTo>
                    <a:pt x="63647" y="183517"/>
                  </a:lnTo>
                  <a:lnTo>
                    <a:pt x="87613" y="176038"/>
                  </a:lnTo>
                  <a:lnTo>
                    <a:pt x="92408" y="172921"/>
                  </a:lnTo>
                  <a:lnTo>
                    <a:pt x="143378" y="158870"/>
                  </a:lnTo>
                  <a:lnTo>
                    <a:pt x="201470" y="148280"/>
                  </a:lnTo>
                  <a:lnTo>
                    <a:pt x="257337" y="153663"/>
                  </a:lnTo>
                  <a:lnTo>
                    <a:pt x="306961" y="164057"/>
                  </a:lnTo>
                  <a:lnTo>
                    <a:pt x="337354" y="169436"/>
                  </a:lnTo>
                  <a:lnTo>
                    <a:pt x="387630" y="195075"/>
                  </a:lnTo>
                  <a:lnTo>
                    <a:pt x="430867" y="224159"/>
                  </a:lnTo>
                  <a:lnTo>
                    <a:pt x="467495" y="262188"/>
                  </a:lnTo>
                  <a:lnTo>
                    <a:pt x="504014" y="313112"/>
                  </a:lnTo>
                  <a:lnTo>
                    <a:pt x="526851" y="368360"/>
                  </a:lnTo>
                  <a:lnTo>
                    <a:pt x="540655" y="424613"/>
                  </a:lnTo>
                  <a:lnTo>
                    <a:pt x="545811" y="464338"/>
                  </a:lnTo>
                  <a:lnTo>
                    <a:pt x="552733" y="489772"/>
                  </a:lnTo>
                  <a:lnTo>
                    <a:pt x="554287" y="525982"/>
                  </a:lnTo>
                  <a:lnTo>
                    <a:pt x="542531" y="571500"/>
                  </a:lnTo>
                </a:path>
              </a:pathLst>
            </a:cu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 name="SMARTInkShape-11"/>
            <p:cNvSpPr/>
            <p:nvPr>
              <p:custDataLst>
                <p:tags r:id="rId11"/>
              </p:custDataLst>
            </p:nvPr>
          </p:nvSpPr>
          <p:spPr>
            <a:xfrm>
              <a:off x="4453537" y="3583781"/>
              <a:ext cx="2687485" cy="642939"/>
            </a:xfrm>
            <a:custGeom>
              <a:avLst/>
              <a:gdLst/>
              <a:ahLst/>
              <a:cxnLst/>
              <a:rect l="0" t="0" r="0" b="0"/>
              <a:pathLst>
                <a:path w="2687485" h="642939">
                  <a:moveTo>
                    <a:pt x="118463" y="642938"/>
                  </a:moveTo>
                  <a:lnTo>
                    <a:pt x="118463" y="642938"/>
                  </a:lnTo>
                  <a:lnTo>
                    <a:pt x="112142" y="636617"/>
                  </a:lnTo>
                  <a:lnTo>
                    <a:pt x="105511" y="633514"/>
                  </a:lnTo>
                  <a:lnTo>
                    <a:pt x="101891" y="632686"/>
                  </a:lnTo>
                  <a:lnTo>
                    <a:pt x="55781" y="598694"/>
                  </a:lnTo>
                  <a:lnTo>
                    <a:pt x="20743" y="555225"/>
                  </a:lnTo>
                  <a:lnTo>
                    <a:pt x="1424" y="498430"/>
                  </a:lnTo>
                  <a:lnTo>
                    <a:pt x="0" y="478559"/>
                  </a:lnTo>
                  <a:lnTo>
                    <a:pt x="5899" y="455915"/>
                  </a:lnTo>
                  <a:lnTo>
                    <a:pt x="35218" y="407586"/>
                  </a:lnTo>
                  <a:lnTo>
                    <a:pt x="44423" y="398108"/>
                  </a:lnTo>
                  <a:lnTo>
                    <a:pt x="102796" y="365173"/>
                  </a:lnTo>
                  <a:lnTo>
                    <a:pt x="126462" y="359554"/>
                  </a:lnTo>
                  <a:lnTo>
                    <a:pt x="179048" y="357499"/>
                  </a:lnTo>
                  <a:lnTo>
                    <a:pt x="225827" y="357249"/>
                  </a:lnTo>
                  <a:lnTo>
                    <a:pt x="281468" y="358523"/>
                  </a:lnTo>
                  <a:lnTo>
                    <a:pt x="335576" y="370142"/>
                  </a:lnTo>
                  <a:lnTo>
                    <a:pt x="381230" y="381311"/>
                  </a:lnTo>
                  <a:lnTo>
                    <a:pt x="428271" y="392999"/>
                  </a:lnTo>
                  <a:lnTo>
                    <a:pt x="479251" y="404840"/>
                  </a:lnTo>
                  <a:lnTo>
                    <a:pt x="532721" y="420255"/>
                  </a:lnTo>
                  <a:lnTo>
                    <a:pt x="585605" y="438051"/>
                  </a:lnTo>
                  <a:lnTo>
                    <a:pt x="639639" y="451703"/>
                  </a:lnTo>
                  <a:lnTo>
                    <a:pt x="692692" y="467654"/>
                  </a:lnTo>
                  <a:lnTo>
                    <a:pt x="732186" y="480367"/>
                  </a:lnTo>
                  <a:lnTo>
                    <a:pt x="776197" y="490427"/>
                  </a:lnTo>
                  <a:lnTo>
                    <a:pt x="818689" y="502836"/>
                  </a:lnTo>
                  <a:lnTo>
                    <a:pt x="860945" y="515847"/>
                  </a:lnTo>
                  <a:lnTo>
                    <a:pt x="906184" y="526040"/>
                  </a:lnTo>
                  <a:lnTo>
                    <a:pt x="949221" y="534980"/>
                  </a:lnTo>
                  <a:lnTo>
                    <a:pt x="991720" y="543362"/>
                  </a:lnTo>
                  <a:lnTo>
                    <a:pt x="1037067" y="551498"/>
                  </a:lnTo>
                  <a:lnTo>
                    <a:pt x="1083679" y="559523"/>
                  </a:lnTo>
                  <a:lnTo>
                    <a:pt x="1130854" y="567500"/>
                  </a:lnTo>
                  <a:lnTo>
                    <a:pt x="1178280" y="575455"/>
                  </a:lnTo>
                  <a:lnTo>
                    <a:pt x="1225815" y="583400"/>
                  </a:lnTo>
                  <a:lnTo>
                    <a:pt x="1273401" y="591341"/>
                  </a:lnTo>
                  <a:lnTo>
                    <a:pt x="1321008" y="599280"/>
                  </a:lnTo>
                  <a:lnTo>
                    <a:pt x="1372153" y="607218"/>
                  </a:lnTo>
                  <a:lnTo>
                    <a:pt x="1424430" y="613833"/>
                  </a:lnTo>
                  <a:lnTo>
                    <a:pt x="1474122" y="616773"/>
                  </a:lnTo>
                  <a:lnTo>
                    <a:pt x="1522666" y="621608"/>
                  </a:lnTo>
                  <a:lnTo>
                    <a:pt x="1572022" y="626843"/>
                  </a:lnTo>
                  <a:lnTo>
                    <a:pt x="1624826" y="629170"/>
                  </a:lnTo>
                  <a:lnTo>
                    <a:pt x="1675635" y="630204"/>
                  </a:lnTo>
                  <a:lnTo>
                    <a:pt x="1724675" y="630664"/>
                  </a:lnTo>
                  <a:lnTo>
                    <a:pt x="1772929" y="630868"/>
                  </a:lnTo>
                  <a:lnTo>
                    <a:pt x="1820834" y="630959"/>
                  </a:lnTo>
                  <a:lnTo>
                    <a:pt x="1868583" y="629677"/>
                  </a:lnTo>
                  <a:lnTo>
                    <a:pt x="1916263" y="624697"/>
                  </a:lnTo>
                  <a:lnTo>
                    <a:pt x="1963912" y="621601"/>
                  </a:lnTo>
                  <a:lnTo>
                    <a:pt x="2011548" y="618903"/>
                  </a:lnTo>
                  <a:lnTo>
                    <a:pt x="2059178" y="613294"/>
                  </a:lnTo>
                  <a:lnTo>
                    <a:pt x="2106805" y="606391"/>
                  </a:lnTo>
                  <a:lnTo>
                    <a:pt x="2153108" y="598914"/>
                  </a:lnTo>
                  <a:lnTo>
                    <a:pt x="2195735" y="591180"/>
                  </a:lnTo>
                  <a:lnTo>
                    <a:pt x="2236731" y="579806"/>
                  </a:lnTo>
                  <a:lnTo>
                    <a:pt x="2276999" y="567254"/>
                  </a:lnTo>
                  <a:lnTo>
                    <a:pt x="2316944" y="557266"/>
                  </a:lnTo>
                  <a:lnTo>
                    <a:pt x="2356747" y="544889"/>
                  </a:lnTo>
                  <a:lnTo>
                    <a:pt x="2412814" y="519518"/>
                  </a:lnTo>
                  <a:lnTo>
                    <a:pt x="2466469" y="490394"/>
                  </a:lnTo>
                  <a:lnTo>
                    <a:pt x="2520731" y="465007"/>
                  </a:lnTo>
                  <a:lnTo>
                    <a:pt x="2580153" y="432725"/>
                  </a:lnTo>
                  <a:lnTo>
                    <a:pt x="2632782" y="383500"/>
                  </a:lnTo>
                  <a:lnTo>
                    <a:pt x="2652781" y="364914"/>
                  </a:lnTo>
                  <a:lnTo>
                    <a:pt x="2681005" y="309012"/>
                  </a:lnTo>
                  <a:lnTo>
                    <a:pt x="2687484" y="273681"/>
                  </a:lnTo>
                  <a:lnTo>
                    <a:pt x="2683084" y="238077"/>
                  </a:lnTo>
                  <a:lnTo>
                    <a:pt x="2667081" y="196072"/>
                  </a:lnTo>
                  <a:lnTo>
                    <a:pt x="2639262" y="156432"/>
                  </a:lnTo>
                  <a:lnTo>
                    <a:pt x="2582154" y="107483"/>
                  </a:lnTo>
                  <a:lnTo>
                    <a:pt x="2541645" y="83489"/>
                  </a:lnTo>
                  <a:lnTo>
                    <a:pt x="2493655" y="63124"/>
                  </a:lnTo>
                  <a:lnTo>
                    <a:pt x="2440135" y="46576"/>
                  </a:lnTo>
                  <a:lnTo>
                    <a:pt x="2381071" y="34812"/>
                  </a:lnTo>
                  <a:lnTo>
                    <a:pt x="2323701" y="23340"/>
                  </a:lnTo>
                  <a:lnTo>
                    <a:pt x="2267351" y="8092"/>
                  </a:lnTo>
                  <a:lnTo>
                    <a:pt x="2237776" y="0"/>
                  </a:lnTo>
                </a:path>
              </a:pathLst>
            </a:cu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Tree>
    <p:extLst>
      <p:ext uri="{BB962C8B-B14F-4D97-AF65-F5344CB8AC3E}">
        <p14:creationId xmlns:p14="http://schemas.microsoft.com/office/powerpoint/2010/main" val="2660856067"/>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2000">
        <p15:prstTrans prst="prestige"/>
      </p:transition>
    </mc:Choice>
    <mc:Fallback>
      <p:transition xmlns:p14="http://schemas.microsoft.com/office/powerpoint/2010/mai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2608" y="118872"/>
            <a:ext cx="11503152" cy="594360"/>
          </a:xfrm>
        </p:spPr>
        <p:txBody>
          <a:bodyPr>
            <a:noAutofit/>
          </a:bodyPr>
          <a:lstStyle/>
          <a:p>
            <a:pPr algn="ctr"/>
            <a:r>
              <a:rPr lang="en-US" sz="4000" dirty="0" smtClean="0"/>
              <a:t>The prologue Part 1</a:t>
            </a:r>
            <a:endParaRPr lang="en-US" sz="4000" dirty="0"/>
          </a:p>
        </p:txBody>
      </p:sp>
      <p:sp>
        <p:nvSpPr>
          <p:cNvPr id="5" name="Content Placeholder 4"/>
          <p:cNvSpPr>
            <a:spLocks noGrp="1"/>
          </p:cNvSpPr>
          <p:nvPr>
            <p:ph idx="1"/>
          </p:nvPr>
        </p:nvSpPr>
        <p:spPr>
          <a:xfrm>
            <a:off x="182880" y="713232"/>
            <a:ext cx="11932920" cy="6053328"/>
          </a:xfrm>
        </p:spPr>
        <p:txBody>
          <a:bodyPr>
            <a:normAutofit/>
          </a:bodyPr>
          <a:lstStyle/>
          <a:p>
            <a:pPr marL="365760" lvl="0" indent="-256032">
              <a:lnSpc>
                <a:spcPct val="100000"/>
              </a:lnSpc>
              <a:spcBef>
                <a:spcPts val="300"/>
              </a:spcBef>
              <a:buClr>
                <a:srgbClr val="1B587C"/>
              </a:buClr>
              <a:buSzTx/>
              <a:buFont typeface="Georgia"/>
              <a:buChar char="•"/>
              <a:defRPr/>
            </a:pPr>
            <a:r>
              <a:rPr lang="en-US" sz="2400" dirty="0">
                <a:solidFill>
                  <a:prstClr val="black"/>
                </a:solidFill>
                <a:latin typeface="Georgia"/>
              </a:rPr>
              <a:t>Setting: </a:t>
            </a:r>
          </a:p>
          <a:p>
            <a:pPr marL="658368" lvl="1" indent="-246888">
              <a:lnSpc>
                <a:spcPct val="100000"/>
              </a:lnSpc>
              <a:spcBef>
                <a:spcPts val="300"/>
              </a:spcBef>
              <a:spcAft>
                <a:spcPts val="0"/>
              </a:spcAft>
              <a:buClr>
                <a:srgbClr val="9F2936"/>
              </a:buClr>
              <a:buSzTx/>
              <a:buFont typeface="Georgia"/>
              <a:buChar char="▫"/>
              <a:defRPr/>
            </a:pPr>
            <a:r>
              <a:rPr lang="en-US" sz="2400" dirty="0">
                <a:solidFill>
                  <a:srgbClr val="9F2936"/>
                </a:solidFill>
                <a:latin typeface="Georgia"/>
              </a:rPr>
              <a:t>Basement in NYC</a:t>
            </a:r>
          </a:p>
          <a:p>
            <a:pPr marL="366268" lvl="0" indent="-246888">
              <a:lnSpc>
                <a:spcPct val="100000"/>
              </a:lnSpc>
              <a:spcBef>
                <a:spcPts val="300"/>
              </a:spcBef>
              <a:buClr>
                <a:srgbClr val="1B587C"/>
              </a:buClr>
              <a:buSzTx/>
              <a:buFont typeface="Georgia"/>
              <a:buChar char="▫"/>
              <a:defRPr/>
            </a:pPr>
            <a:r>
              <a:rPr lang="en-US" sz="2400" dirty="0">
                <a:solidFill>
                  <a:prstClr val="black"/>
                </a:solidFill>
                <a:latin typeface="Georgia"/>
              </a:rPr>
              <a:t>Point of view/narration:</a:t>
            </a:r>
          </a:p>
          <a:p>
            <a:pPr marL="658368" lvl="1" indent="-246888">
              <a:lnSpc>
                <a:spcPct val="100000"/>
              </a:lnSpc>
              <a:spcBef>
                <a:spcPts val="300"/>
              </a:spcBef>
              <a:spcAft>
                <a:spcPts val="0"/>
              </a:spcAft>
              <a:buClr>
                <a:srgbClr val="9F2936"/>
              </a:buClr>
              <a:buSzTx/>
              <a:buFont typeface="Georgia"/>
              <a:buChar char="▫"/>
              <a:defRPr/>
            </a:pPr>
            <a:r>
              <a:rPr lang="en-US" sz="2400" dirty="0">
                <a:solidFill>
                  <a:srgbClr val="9F2936"/>
                </a:solidFill>
                <a:latin typeface="Georgia"/>
              </a:rPr>
              <a:t>Retrospective 1</a:t>
            </a:r>
            <a:r>
              <a:rPr lang="en-US" sz="2400" baseline="30000" dirty="0">
                <a:solidFill>
                  <a:srgbClr val="9F2936"/>
                </a:solidFill>
                <a:latin typeface="Georgia"/>
              </a:rPr>
              <a:t>st</a:t>
            </a:r>
            <a:r>
              <a:rPr lang="en-US" sz="2400" dirty="0">
                <a:solidFill>
                  <a:srgbClr val="9F2936"/>
                </a:solidFill>
                <a:latin typeface="Georgia"/>
              </a:rPr>
              <a:t> person, IM (elder) is the narrator</a:t>
            </a:r>
          </a:p>
          <a:p>
            <a:pPr marL="366268" lvl="0" indent="-246888">
              <a:lnSpc>
                <a:spcPct val="100000"/>
              </a:lnSpc>
              <a:spcBef>
                <a:spcPts val="300"/>
              </a:spcBef>
              <a:buClr>
                <a:srgbClr val="1B587C"/>
              </a:buClr>
              <a:buSzTx/>
              <a:buFont typeface="Georgia"/>
              <a:buChar char="▫"/>
              <a:defRPr/>
            </a:pPr>
            <a:r>
              <a:rPr lang="en-US" sz="2400" dirty="0">
                <a:solidFill>
                  <a:prstClr val="black"/>
                </a:solidFill>
                <a:latin typeface="Georgia"/>
              </a:rPr>
              <a:t>Dialogue &amp; diction/syntax &amp; tone:</a:t>
            </a:r>
          </a:p>
          <a:p>
            <a:pPr marL="658368" lvl="1" indent="-246888">
              <a:lnSpc>
                <a:spcPct val="100000"/>
              </a:lnSpc>
              <a:spcBef>
                <a:spcPts val="300"/>
              </a:spcBef>
              <a:spcAft>
                <a:spcPts val="0"/>
              </a:spcAft>
              <a:buClr>
                <a:srgbClr val="9F2936"/>
              </a:buClr>
              <a:buSzTx/>
              <a:buFont typeface="Georgia"/>
              <a:buChar char="▫"/>
              <a:defRPr/>
            </a:pPr>
            <a:r>
              <a:rPr lang="en-US" sz="2400" dirty="0">
                <a:solidFill>
                  <a:srgbClr val="9F2936"/>
                </a:solidFill>
                <a:latin typeface="Georgia"/>
              </a:rPr>
              <a:t>Diction is sophisticated yet crude, reflects IM’s education and background </a:t>
            </a:r>
          </a:p>
          <a:p>
            <a:pPr marL="658368" lvl="1" indent="-246888">
              <a:lnSpc>
                <a:spcPct val="100000"/>
              </a:lnSpc>
              <a:spcBef>
                <a:spcPts val="300"/>
              </a:spcBef>
              <a:spcAft>
                <a:spcPts val="0"/>
              </a:spcAft>
              <a:buClr>
                <a:srgbClr val="9F2936"/>
              </a:buClr>
              <a:buSzTx/>
              <a:buFont typeface="Georgia"/>
              <a:buChar char="▫"/>
              <a:defRPr/>
            </a:pPr>
            <a:r>
              <a:rPr lang="en-US" sz="2400" dirty="0">
                <a:solidFill>
                  <a:srgbClr val="9F2936"/>
                </a:solidFill>
                <a:latin typeface="Georgia"/>
              </a:rPr>
              <a:t>Syntax mimics spoken language</a:t>
            </a:r>
          </a:p>
          <a:p>
            <a:pPr marL="658368" lvl="1" indent="-246888">
              <a:lnSpc>
                <a:spcPct val="100000"/>
              </a:lnSpc>
              <a:spcBef>
                <a:spcPts val="300"/>
              </a:spcBef>
              <a:spcAft>
                <a:spcPts val="0"/>
              </a:spcAft>
              <a:buClr>
                <a:srgbClr val="9F2936"/>
              </a:buClr>
              <a:buSzTx/>
              <a:buFont typeface="Georgia"/>
              <a:buChar char="▫"/>
              <a:defRPr/>
            </a:pPr>
            <a:r>
              <a:rPr lang="en-US" sz="2400" dirty="0">
                <a:solidFill>
                  <a:srgbClr val="9F2936"/>
                </a:solidFill>
                <a:latin typeface="Georgia"/>
              </a:rPr>
              <a:t>Overall tone: sardonic and somewhat insane</a:t>
            </a:r>
          </a:p>
          <a:p>
            <a:pPr marL="365760" lvl="0" indent="-256032">
              <a:lnSpc>
                <a:spcPct val="100000"/>
              </a:lnSpc>
              <a:spcBef>
                <a:spcPts val="300"/>
              </a:spcBef>
              <a:buClr>
                <a:srgbClr val="1B587C"/>
              </a:buClr>
              <a:buSzTx/>
              <a:buFont typeface="Georgia"/>
              <a:buChar char="•"/>
              <a:defRPr/>
            </a:pPr>
            <a:r>
              <a:rPr lang="en-US" sz="2400" dirty="0">
                <a:solidFill>
                  <a:prstClr val="black"/>
                </a:solidFill>
                <a:latin typeface="Georgia"/>
              </a:rPr>
              <a:t>Character introduced: IM</a:t>
            </a:r>
          </a:p>
          <a:p>
            <a:pPr marL="658368" lvl="1" indent="-246888">
              <a:lnSpc>
                <a:spcPct val="100000"/>
              </a:lnSpc>
              <a:spcBef>
                <a:spcPts val="300"/>
              </a:spcBef>
              <a:spcAft>
                <a:spcPts val="0"/>
              </a:spcAft>
              <a:buClr>
                <a:srgbClr val="9F2936"/>
              </a:buClr>
              <a:buSzTx/>
              <a:buFont typeface="Georgia"/>
              <a:buChar char="▫"/>
              <a:defRPr/>
            </a:pPr>
            <a:r>
              <a:rPr lang="en-US" sz="2400" dirty="0">
                <a:solidFill>
                  <a:srgbClr val="9F2936"/>
                </a:solidFill>
                <a:latin typeface="Georgia"/>
              </a:rPr>
              <a:t>Distinction between IM (character) and IM (narrator</a:t>
            </a:r>
            <a:r>
              <a:rPr lang="en-US" sz="2400" dirty="0" smtClean="0">
                <a:solidFill>
                  <a:srgbClr val="9F2936"/>
                </a:solidFill>
                <a:latin typeface="Georgia"/>
              </a:rPr>
              <a:t>)</a:t>
            </a:r>
            <a:endParaRPr lang="en-US" sz="2400" dirty="0">
              <a:solidFill>
                <a:srgbClr val="9F2936"/>
              </a:solidFill>
              <a:latin typeface="Georgia"/>
            </a:endParaRPr>
          </a:p>
        </p:txBody>
      </p:sp>
    </p:spTree>
    <p:extLst>
      <p:ext uri="{BB962C8B-B14F-4D97-AF65-F5344CB8AC3E}">
        <p14:creationId xmlns:p14="http://schemas.microsoft.com/office/powerpoint/2010/main" val="1475677081"/>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2000">
        <p15:prstTrans prst="wind"/>
      </p:transition>
    </mc:Choice>
    <mc:Fallback>
      <p:transition xmlns:p14="http://schemas.microsoft.com/office/powerpoint/2010/mai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 calcmode="lin" valueType="num">
                                      <p:cBhvr>
                                        <p:cTn id="12"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5">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p:cTn id="19"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1" dur="500"/>
                                        <p:tgtEl>
                                          <p:spTgt spid="5">
                                            <p:txEl>
                                              <p:pRg st="2" end="2"/>
                                            </p:txEl>
                                          </p:spTgt>
                                        </p:tgtEl>
                                      </p:cBhvr>
                                    </p:animEffect>
                                  </p:childTnLst>
                                </p:cTn>
                              </p:par>
                              <p:par>
                                <p:cTn id="22" presetID="53" presetClass="entr" presetSubtype="16" fill="hold" nodeType="withEffect">
                                  <p:stCondLst>
                                    <p:cond delay="0"/>
                                  </p:stCondLst>
                                  <p:childTnLst>
                                    <p:set>
                                      <p:cBhvr>
                                        <p:cTn id="23" dur="1" fill="hold">
                                          <p:stCondLst>
                                            <p:cond delay="0"/>
                                          </p:stCondLst>
                                        </p:cTn>
                                        <p:tgtEl>
                                          <p:spTgt spid="5">
                                            <p:txEl>
                                              <p:pRg st="3" end="3"/>
                                            </p:txEl>
                                          </p:spTgt>
                                        </p:tgtEl>
                                        <p:attrNameLst>
                                          <p:attrName>style.visibility</p:attrName>
                                        </p:attrNameLst>
                                      </p:cBhvr>
                                      <p:to>
                                        <p:strVal val="visible"/>
                                      </p:to>
                                    </p:set>
                                    <p:anim calcmode="lin" valueType="num">
                                      <p:cBhvr>
                                        <p:cTn id="24"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5"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6" dur="500"/>
                                        <p:tgtEl>
                                          <p:spTgt spid="5">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p:cTn id="31"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2"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3" dur="500"/>
                                        <p:tgtEl>
                                          <p:spTgt spid="5">
                                            <p:txEl>
                                              <p:pRg st="4" end="4"/>
                                            </p:txEl>
                                          </p:spTgt>
                                        </p:tgtEl>
                                      </p:cBhvr>
                                    </p:animEffect>
                                  </p:childTnLst>
                                </p:cTn>
                              </p:par>
                              <p:par>
                                <p:cTn id="34" presetID="53" presetClass="entr" presetSubtype="16" fill="hold" nodeType="withEffect">
                                  <p:stCondLst>
                                    <p:cond delay="0"/>
                                  </p:stCondLst>
                                  <p:childTnLst>
                                    <p:set>
                                      <p:cBhvr>
                                        <p:cTn id="35" dur="1" fill="hold">
                                          <p:stCondLst>
                                            <p:cond delay="0"/>
                                          </p:stCondLst>
                                        </p:cTn>
                                        <p:tgtEl>
                                          <p:spTgt spid="5">
                                            <p:txEl>
                                              <p:pRg st="5" end="5"/>
                                            </p:txEl>
                                          </p:spTgt>
                                        </p:tgtEl>
                                        <p:attrNameLst>
                                          <p:attrName>style.visibility</p:attrName>
                                        </p:attrNameLst>
                                      </p:cBhvr>
                                      <p:to>
                                        <p:strVal val="visible"/>
                                      </p:to>
                                    </p:set>
                                    <p:anim calcmode="lin" valueType="num">
                                      <p:cBhvr>
                                        <p:cTn id="36"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7"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8" dur="500"/>
                                        <p:tgtEl>
                                          <p:spTgt spid="5">
                                            <p:txEl>
                                              <p:pRg st="5" end="5"/>
                                            </p:txEl>
                                          </p:spTgt>
                                        </p:tgtEl>
                                      </p:cBhvr>
                                    </p:animEffect>
                                  </p:childTnLst>
                                </p:cTn>
                              </p:par>
                              <p:par>
                                <p:cTn id="39" presetID="53" presetClass="entr" presetSubtype="16" fill="hold" nodeType="withEffect">
                                  <p:stCondLst>
                                    <p:cond delay="0"/>
                                  </p:stCondLst>
                                  <p:childTnLst>
                                    <p:set>
                                      <p:cBhvr>
                                        <p:cTn id="40" dur="1" fill="hold">
                                          <p:stCondLst>
                                            <p:cond delay="0"/>
                                          </p:stCondLst>
                                        </p:cTn>
                                        <p:tgtEl>
                                          <p:spTgt spid="5">
                                            <p:txEl>
                                              <p:pRg st="6" end="6"/>
                                            </p:txEl>
                                          </p:spTgt>
                                        </p:tgtEl>
                                        <p:attrNameLst>
                                          <p:attrName>style.visibility</p:attrName>
                                        </p:attrNameLst>
                                      </p:cBhvr>
                                      <p:to>
                                        <p:strVal val="visible"/>
                                      </p:to>
                                    </p:set>
                                    <p:anim calcmode="lin" valueType="num">
                                      <p:cBhvr>
                                        <p:cTn id="41"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42" dur="5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43" dur="500"/>
                                        <p:tgtEl>
                                          <p:spTgt spid="5">
                                            <p:txEl>
                                              <p:pRg st="6" end="6"/>
                                            </p:txEl>
                                          </p:spTgt>
                                        </p:tgtEl>
                                      </p:cBhvr>
                                    </p:animEffect>
                                  </p:childTnLst>
                                </p:cTn>
                              </p:par>
                              <p:par>
                                <p:cTn id="44" presetID="53" presetClass="entr" presetSubtype="16" fill="hold" nodeType="withEffect">
                                  <p:stCondLst>
                                    <p:cond delay="0"/>
                                  </p:stCondLst>
                                  <p:childTnLst>
                                    <p:set>
                                      <p:cBhvr>
                                        <p:cTn id="45" dur="1" fill="hold">
                                          <p:stCondLst>
                                            <p:cond delay="0"/>
                                          </p:stCondLst>
                                        </p:cTn>
                                        <p:tgtEl>
                                          <p:spTgt spid="5">
                                            <p:txEl>
                                              <p:pRg st="7" end="7"/>
                                            </p:txEl>
                                          </p:spTgt>
                                        </p:tgtEl>
                                        <p:attrNameLst>
                                          <p:attrName>style.visibility</p:attrName>
                                        </p:attrNameLst>
                                      </p:cBhvr>
                                      <p:to>
                                        <p:strVal val="visible"/>
                                      </p:to>
                                    </p:set>
                                    <p:anim calcmode="lin" valueType="num">
                                      <p:cBhvr>
                                        <p:cTn id="46" dur="500" fill="hold"/>
                                        <p:tgtEl>
                                          <p:spTgt spid="5">
                                            <p:txEl>
                                              <p:pRg st="7" end="7"/>
                                            </p:txEl>
                                          </p:spTgt>
                                        </p:tgtEl>
                                        <p:attrNameLst>
                                          <p:attrName>ppt_w</p:attrName>
                                        </p:attrNameLst>
                                      </p:cBhvr>
                                      <p:tavLst>
                                        <p:tav tm="0">
                                          <p:val>
                                            <p:fltVal val="0"/>
                                          </p:val>
                                        </p:tav>
                                        <p:tav tm="100000">
                                          <p:val>
                                            <p:strVal val="#ppt_w"/>
                                          </p:val>
                                        </p:tav>
                                      </p:tavLst>
                                    </p:anim>
                                    <p:anim calcmode="lin" valueType="num">
                                      <p:cBhvr>
                                        <p:cTn id="47" dur="500" fill="hold"/>
                                        <p:tgtEl>
                                          <p:spTgt spid="5">
                                            <p:txEl>
                                              <p:pRg st="7" end="7"/>
                                            </p:txEl>
                                          </p:spTgt>
                                        </p:tgtEl>
                                        <p:attrNameLst>
                                          <p:attrName>ppt_h</p:attrName>
                                        </p:attrNameLst>
                                      </p:cBhvr>
                                      <p:tavLst>
                                        <p:tav tm="0">
                                          <p:val>
                                            <p:fltVal val="0"/>
                                          </p:val>
                                        </p:tav>
                                        <p:tav tm="100000">
                                          <p:val>
                                            <p:strVal val="#ppt_h"/>
                                          </p:val>
                                        </p:tav>
                                      </p:tavLst>
                                    </p:anim>
                                    <p:animEffect transition="in" filter="fade">
                                      <p:cBhvr>
                                        <p:cTn id="48" dur="500"/>
                                        <p:tgtEl>
                                          <p:spTgt spid="5">
                                            <p:txEl>
                                              <p:pRg st="7" end="7"/>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53" presetClass="entr" presetSubtype="16" fill="hold" nodeType="clickEffect">
                                  <p:stCondLst>
                                    <p:cond delay="0"/>
                                  </p:stCondLst>
                                  <p:childTnLst>
                                    <p:set>
                                      <p:cBhvr>
                                        <p:cTn id="52" dur="1" fill="hold">
                                          <p:stCondLst>
                                            <p:cond delay="0"/>
                                          </p:stCondLst>
                                        </p:cTn>
                                        <p:tgtEl>
                                          <p:spTgt spid="5">
                                            <p:txEl>
                                              <p:pRg st="8" end="8"/>
                                            </p:txEl>
                                          </p:spTgt>
                                        </p:tgtEl>
                                        <p:attrNameLst>
                                          <p:attrName>style.visibility</p:attrName>
                                        </p:attrNameLst>
                                      </p:cBhvr>
                                      <p:to>
                                        <p:strVal val="visible"/>
                                      </p:to>
                                    </p:set>
                                    <p:anim calcmode="lin" valueType="num">
                                      <p:cBhvr>
                                        <p:cTn id="53" dur="500" fill="hold"/>
                                        <p:tgtEl>
                                          <p:spTgt spid="5">
                                            <p:txEl>
                                              <p:pRg st="8" end="8"/>
                                            </p:txEl>
                                          </p:spTgt>
                                        </p:tgtEl>
                                        <p:attrNameLst>
                                          <p:attrName>ppt_w</p:attrName>
                                        </p:attrNameLst>
                                      </p:cBhvr>
                                      <p:tavLst>
                                        <p:tav tm="0">
                                          <p:val>
                                            <p:fltVal val="0"/>
                                          </p:val>
                                        </p:tav>
                                        <p:tav tm="100000">
                                          <p:val>
                                            <p:strVal val="#ppt_w"/>
                                          </p:val>
                                        </p:tav>
                                      </p:tavLst>
                                    </p:anim>
                                    <p:anim calcmode="lin" valueType="num">
                                      <p:cBhvr>
                                        <p:cTn id="54" dur="500" fill="hold"/>
                                        <p:tgtEl>
                                          <p:spTgt spid="5">
                                            <p:txEl>
                                              <p:pRg st="8" end="8"/>
                                            </p:txEl>
                                          </p:spTgt>
                                        </p:tgtEl>
                                        <p:attrNameLst>
                                          <p:attrName>ppt_h</p:attrName>
                                        </p:attrNameLst>
                                      </p:cBhvr>
                                      <p:tavLst>
                                        <p:tav tm="0">
                                          <p:val>
                                            <p:fltVal val="0"/>
                                          </p:val>
                                        </p:tav>
                                        <p:tav tm="100000">
                                          <p:val>
                                            <p:strVal val="#ppt_h"/>
                                          </p:val>
                                        </p:tav>
                                      </p:tavLst>
                                    </p:anim>
                                    <p:animEffect transition="in" filter="fade">
                                      <p:cBhvr>
                                        <p:cTn id="55" dur="500"/>
                                        <p:tgtEl>
                                          <p:spTgt spid="5">
                                            <p:txEl>
                                              <p:pRg st="8" end="8"/>
                                            </p:txEl>
                                          </p:spTgt>
                                        </p:tgtEl>
                                      </p:cBhvr>
                                    </p:animEffect>
                                  </p:childTnLst>
                                </p:cTn>
                              </p:par>
                              <p:par>
                                <p:cTn id="56" presetID="53" presetClass="entr" presetSubtype="16" fill="hold" nodeType="withEffect">
                                  <p:stCondLst>
                                    <p:cond delay="0"/>
                                  </p:stCondLst>
                                  <p:childTnLst>
                                    <p:set>
                                      <p:cBhvr>
                                        <p:cTn id="57" dur="1" fill="hold">
                                          <p:stCondLst>
                                            <p:cond delay="0"/>
                                          </p:stCondLst>
                                        </p:cTn>
                                        <p:tgtEl>
                                          <p:spTgt spid="5">
                                            <p:txEl>
                                              <p:pRg st="9" end="9"/>
                                            </p:txEl>
                                          </p:spTgt>
                                        </p:tgtEl>
                                        <p:attrNameLst>
                                          <p:attrName>style.visibility</p:attrName>
                                        </p:attrNameLst>
                                      </p:cBhvr>
                                      <p:to>
                                        <p:strVal val="visible"/>
                                      </p:to>
                                    </p:set>
                                    <p:anim calcmode="lin" valueType="num">
                                      <p:cBhvr>
                                        <p:cTn id="58" dur="500" fill="hold"/>
                                        <p:tgtEl>
                                          <p:spTgt spid="5">
                                            <p:txEl>
                                              <p:pRg st="9" end="9"/>
                                            </p:txEl>
                                          </p:spTgt>
                                        </p:tgtEl>
                                        <p:attrNameLst>
                                          <p:attrName>ppt_w</p:attrName>
                                        </p:attrNameLst>
                                      </p:cBhvr>
                                      <p:tavLst>
                                        <p:tav tm="0">
                                          <p:val>
                                            <p:fltVal val="0"/>
                                          </p:val>
                                        </p:tav>
                                        <p:tav tm="100000">
                                          <p:val>
                                            <p:strVal val="#ppt_w"/>
                                          </p:val>
                                        </p:tav>
                                      </p:tavLst>
                                    </p:anim>
                                    <p:anim calcmode="lin" valueType="num">
                                      <p:cBhvr>
                                        <p:cTn id="59" dur="500" fill="hold"/>
                                        <p:tgtEl>
                                          <p:spTgt spid="5">
                                            <p:txEl>
                                              <p:pRg st="9" end="9"/>
                                            </p:txEl>
                                          </p:spTgt>
                                        </p:tgtEl>
                                        <p:attrNameLst>
                                          <p:attrName>ppt_h</p:attrName>
                                        </p:attrNameLst>
                                      </p:cBhvr>
                                      <p:tavLst>
                                        <p:tav tm="0">
                                          <p:val>
                                            <p:fltVal val="0"/>
                                          </p:val>
                                        </p:tav>
                                        <p:tav tm="100000">
                                          <p:val>
                                            <p:strVal val="#ppt_h"/>
                                          </p:val>
                                        </p:tav>
                                      </p:tavLst>
                                    </p:anim>
                                    <p:animEffect transition="in" filter="fade">
                                      <p:cBhvr>
                                        <p:cTn id="60" dur="500"/>
                                        <p:tgtEl>
                                          <p:spTgt spid="5">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848" y="146304"/>
            <a:ext cx="10058400" cy="777240"/>
          </a:xfrm>
        </p:spPr>
        <p:txBody>
          <a:bodyPr>
            <a:normAutofit fontScale="90000"/>
          </a:bodyPr>
          <a:lstStyle/>
          <a:p>
            <a:pPr algn="ctr"/>
            <a:r>
              <a:rPr lang="en-US" dirty="0" smtClean="0"/>
              <a:t>The prologue part 2</a:t>
            </a:r>
            <a:endParaRPr lang="en-US" dirty="0"/>
          </a:p>
        </p:txBody>
      </p:sp>
      <p:sp>
        <p:nvSpPr>
          <p:cNvPr id="3" name="Content Placeholder 2"/>
          <p:cNvSpPr>
            <a:spLocks noGrp="1"/>
          </p:cNvSpPr>
          <p:nvPr>
            <p:ph idx="1"/>
          </p:nvPr>
        </p:nvSpPr>
        <p:spPr>
          <a:xfrm>
            <a:off x="521208" y="1133856"/>
            <a:ext cx="10607040" cy="5038344"/>
          </a:xfrm>
        </p:spPr>
        <p:txBody>
          <a:bodyPr/>
          <a:lstStyle/>
          <a:p>
            <a:pPr marL="365760" lvl="0" indent="-256032">
              <a:lnSpc>
                <a:spcPct val="100000"/>
              </a:lnSpc>
              <a:spcBef>
                <a:spcPts val="300"/>
              </a:spcBef>
              <a:buClr>
                <a:srgbClr val="1B587C"/>
              </a:buClr>
              <a:buSzTx/>
              <a:buFont typeface="Georgia"/>
              <a:buChar char="•"/>
              <a:defRPr/>
            </a:pPr>
            <a:r>
              <a:rPr lang="en-US" sz="2400" dirty="0">
                <a:solidFill>
                  <a:prstClr val="black"/>
                </a:solidFill>
                <a:latin typeface="Georgia"/>
              </a:rPr>
              <a:t>Symbols/motifs:</a:t>
            </a:r>
          </a:p>
          <a:p>
            <a:pPr marL="658368" lvl="1" indent="-246888">
              <a:lnSpc>
                <a:spcPct val="100000"/>
              </a:lnSpc>
              <a:spcBef>
                <a:spcPts val="300"/>
              </a:spcBef>
              <a:spcAft>
                <a:spcPts val="0"/>
              </a:spcAft>
              <a:buClr>
                <a:srgbClr val="9F2936"/>
              </a:buClr>
              <a:buSzTx/>
              <a:buFont typeface="Georgia"/>
              <a:buChar char="▫"/>
              <a:defRPr/>
            </a:pPr>
            <a:r>
              <a:rPr lang="en-US" sz="2400" dirty="0">
                <a:solidFill>
                  <a:srgbClr val="9F2936"/>
                </a:solidFill>
                <a:latin typeface="Georgia"/>
              </a:rPr>
              <a:t>1369 light bulbs</a:t>
            </a:r>
          </a:p>
          <a:p>
            <a:pPr marL="658368" lvl="1" indent="-246888">
              <a:lnSpc>
                <a:spcPct val="100000"/>
              </a:lnSpc>
              <a:spcBef>
                <a:spcPts val="300"/>
              </a:spcBef>
              <a:spcAft>
                <a:spcPts val="0"/>
              </a:spcAft>
              <a:buClr>
                <a:srgbClr val="9F2936"/>
              </a:buClr>
              <a:buSzTx/>
              <a:buFont typeface="Georgia"/>
              <a:buChar char="▫"/>
              <a:defRPr/>
            </a:pPr>
            <a:r>
              <a:rPr lang="en-US" sz="2400" dirty="0">
                <a:solidFill>
                  <a:srgbClr val="9F2936"/>
                </a:solidFill>
                <a:latin typeface="Georgia"/>
              </a:rPr>
              <a:t>Light &amp; darkness</a:t>
            </a:r>
          </a:p>
          <a:p>
            <a:pPr marL="658368" lvl="1" indent="-246888">
              <a:lnSpc>
                <a:spcPct val="100000"/>
              </a:lnSpc>
              <a:spcBef>
                <a:spcPts val="300"/>
              </a:spcBef>
              <a:spcAft>
                <a:spcPts val="0"/>
              </a:spcAft>
              <a:buClr>
                <a:srgbClr val="9F2936"/>
              </a:buClr>
              <a:buSzTx/>
              <a:buFont typeface="Georgia"/>
              <a:buChar char="▫"/>
              <a:defRPr/>
            </a:pPr>
            <a:r>
              <a:rPr lang="en-US" sz="2400" dirty="0">
                <a:solidFill>
                  <a:srgbClr val="9F2936"/>
                </a:solidFill>
                <a:latin typeface="Georgia"/>
              </a:rPr>
              <a:t>The blues</a:t>
            </a:r>
          </a:p>
          <a:p>
            <a:pPr marL="923544" lvl="2" indent="-219456">
              <a:lnSpc>
                <a:spcPct val="100000"/>
              </a:lnSpc>
              <a:spcBef>
                <a:spcPts val="300"/>
              </a:spcBef>
              <a:spcAft>
                <a:spcPts val="0"/>
              </a:spcAft>
              <a:buClr>
                <a:srgbClr val="F07F09"/>
              </a:buClr>
              <a:buSzTx/>
              <a:buFont typeface="Wingdings 2"/>
              <a:buChar char=""/>
              <a:defRPr/>
            </a:pPr>
            <a:r>
              <a:rPr lang="en-US" sz="2400" dirty="0" smtClean="0">
                <a:solidFill>
                  <a:srgbClr val="F07F09"/>
                </a:solidFill>
                <a:latin typeface="Georgia"/>
              </a:rPr>
              <a:t>Being “never quite on the beat”</a:t>
            </a:r>
          </a:p>
          <a:p>
            <a:pPr marL="658368" lvl="1" indent="-246888">
              <a:lnSpc>
                <a:spcPct val="100000"/>
              </a:lnSpc>
              <a:spcBef>
                <a:spcPts val="300"/>
              </a:spcBef>
              <a:spcAft>
                <a:spcPts val="0"/>
              </a:spcAft>
              <a:buClr>
                <a:srgbClr val="9F2936"/>
              </a:buClr>
              <a:buSzTx/>
              <a:buFont typeface="Georgia"/>
              <a:buChar char="▫"/>
              <a:defRPr/>
            </a:pPr>
            <a:r>
              <a:rPr lang="en-US" sz="2400" dirty="0" smtClean="0">
                <a:solidFill>
                  <a:srgbClr val="9F2936"/>
                </a:solidFill>
                <a:latin typeface="Georgia"/>
              </a:rPr>
              <a:t>Hallucinations </a:t>
            </a:r>
            <a:endParaRPr lang="en-US" sz="2400" dirty="0">
              <a:solidFill>
                <a:srgbClr val="9F2936"/>
              </a:solidFill>
              <a:latin typeface="Georgia"/>
            </a:endParaRPr>
          </a:p>
          <a:p>
            <a:pPr marL="923544" lvl="2" indent="-219456">
              <a:lnSpc>
                <a:spcPct val="100000"/>
              </a:lnSpc>
              <a:spcBef>
                <a:spcPts val="300"/>
              </a:spcBef>
              <a:spcAft>
                <a:spcPts val="0"/>
              </a:spcAft>
              <a:buClr>
                <a:srgbClr val="F07F09"/>
              </a:buClr>
              <a:buSzTx/>
              <a:buFont typeface="Wingdings 2"/>
              <a:buChar char=""/>
              <a:defRPr/>
            </a:pPr>
            <a:r>
              <a:rPr lang="en-US" sz="2400" dirty="0">
                <a:solidFill>
                  <a:srgbClr val="F07F09"/>
                </a:solidFill>
                <a:latin typeface="Georgia"/>
              </a:rPr>
              <a:t>Story of black woman shows ambivalence of black-white relationships</a:t>
            </a:r>
          </a:p>
          <a:p>
            <a:pPr marL="365760" lvl="0" indent="-256032">
              <a:lnSpc>
                <a:spcPct val="100000"/>
              </a:lnSpc>
              <a:spcBef>
                <a:spcPts val="300"/>
              </a:spcBef>
              <a:buClr>
                <a:srgbClr val="1B587C"/>
              </a:buClr>
              <a:buSzTx/>
              <a:buFont typeface="Georgia"/>
              <a:buChar char="•"/>
              <a:defRPr/>
            </a:pPr>
            <a:r>
              <a:rPr lang="en-US" sz="2400" dirty="0">
                <a:solidFill>
                  <a:prstClr val="black"/>
                </a:solidFill>
                <a:latin typeface="Georgia"/>
              </a:rPr>
              <a:t>Foreshadowing: </a:t>
            </a:r>
          </a:p>
          <a:p>
            <a:pPr marL="658368" lvl="1" indent="-246888">
              <a:lnSpc>
                <a:spcPct val="100000"/>
              </a:lnSpc>
              <a:spcBef>
                <a:spcPts val="300"/>
              </a:spcBef>
              <a:spcAft>
                <a:spcPts val="0"/>
              </a:spcAft>
              <a:buClr>
                <a:srgbClr val="9F2936"/>
              </a:buClr>
              <a:buSzTx/>
              <a:buFont typeface="Georgia"/>
              <a:buChar char="▫"/>
              <a:defRPr/>
            </a:pPr>
            <a:r>
              <a:rPr lang="en-US" sz="2400" dirty="0">
                <a:solidFill>
                  <a:srgbClr val="9F2936"/>
                </a:solidFill>
                <a:latin typeface="Georgia"/>
              </a:rPr>
              <a:t>Several prominent characters later in life of IM (character) mentioned</a:t>
            </a:r>
          </a:p>
          <a:p>
            <a:pPr marL="658368" lvl="1" indent="-246888">
              <a:lnSpc>
                <a:spcPct val="100000"/>
              </a:lnSpc>
              <a:spcBef>
                <a:spcPts val="300"/>
              </a:spcBef>
              <a:spcAft>
                <a:spcPts val="0"/>
              </a:spcAft>
              <a:buClr>
                <a:srgbClr val="9F2936"/>
              </a:buClr>
              <a:buSzTx/>
              <a:buFont typeface="Georgia"/>
              <a:buChar char="▫"/>
              <a:defRPr/>
            </a:pPr>
            <a:r>
              <a:rPr lang="en-US" sz="2400" dirty="0">
                <a:solidFill>
                  <a:srgbClr val="9F2936"/>
                </a:solidFill>
                <a:latin typeface="Georgia"/>
              </a:rPr>
              <a:t>IM (narrator) himself shows what IM (character) will end up like</a:t>
            </a:r>
          </a:p>
          <a:p>
            <a:endParaRPr lang="en-US" dirty="0"/>
          </a:p>
        </p:txBody>
      </p:sp>
    </p:spTree>
    <p:extLst>
      <p:ext uri="{BB962C8B-B14F-4D97-AF65-F5344CB8AC3E}">
        <p14:creationId xmlns:p14="http://schemas.microsoft.com/office/powerpoint/2010/main" val="832021815"/>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2000">
        <p15:prstTrans prst="wind"/>
      </p:transition>
    </mc:Choice>
    <mc:Fallback>
      <p:transition xmlns:p14="http://schemas.microsoft.com/office/powerpoint/2010/mai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3">
                                            <p:txEl>
                                              <p:pRg st="1" end="1"/>
                                            </p:txEl>
                                          </p:spTgt>
                                        </p:tgtEl>
                                      </p:cBhvr>
                                    </p:animEffect>
                                  </p:childTnLst>
                                </p:cTn>
                              </p:par>
                              <p:par>
                                <p:cTn id="15" presetID="53" presetClass="entr" presetSubtype="16"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p:cTn id="1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9" dur="500"/>
                                        <p:tgtEl>
                                          <p:spTgt spid="3">
                                            <p:txEl>
                                              <p:pRg st="2" end="2"/>
                                            </p:txEl>
                                          </p:spTgt>
                                        </p:tgtEl>
                                      </p:cBhvr>
                                    </p:animEffect>
                                  </p:childTnLst>
                                </p:cTn>
                              </p:par>
                              <p:par>
                                <p:cTn id="20" presetID="53" presetClass="entr" presetSubtype="16"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p:cTn id="22"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3"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4" dur="500"/>
                                        <p:tgtEl>
                                          <p:spTgt spid="3">
                                            <p:txEl>
                                              <p:pRg st="3" end="3"/>
                                            </p:txEl>
                                          </p:spTgt>
                                        </p:tgtEl>
                                      </p:cBhvr>
                                    </p:animEffect>
                                  </p:childTnLst>
                                </p:cTn>
                              </p:par>
                              <p:par>
                                <p:cTn id="25" presetID="53" presetClass="entr" presetSubtype="16"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p:cTn id="27"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8"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9" dur="500"/>
                                        <p:tgtEl>
                                          <p:spTgt spid="3">
                                            <p:txEl>
                                              <p:pRg st="4" end="4"/>
                                            </p:txEl>
                                          </p:spTgt>
                                        </p:tgtEl>
                                      </p:cBhvr>
                                    </p:animEffect>
                                  </p:childTnLst>
                                </p:cTn>
                              </p:par>
                              <p:par>
                                <p:cTn id="30" presetID="53" presetClass="entr" presetSubtype="16" fill="hold"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 calcmode="lin" valueType="num">
                                      <p:cBhvr>
                                        <p:cTn id="3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4" dur="500"/>
                                        <p:tgtEl>
                                          <p:spTgt spid="3">
                                            <p:txEl>
                                              <p:pRg st="5" end="5"/>
                                            </p:txEl>
                                          </p:spTgt>
                                        </p:tgtEl>
                                      </p:cBhvr>
                                    </p:animEffect>
                                  </p:childTnLst>
                                </p:cTn>
                              </p:par>
                              <p:par>
                                <p:cTn id="35" presetID="53" presetClass="entr" presetSubtype="16" fill="hold"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p:cTn id="37"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8"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39" dur="500"/>
                                        <p:tgtEl>
                                          <p:spTgt spid="3">
                                            <p:txEl>
                                              <p:pRg st="6" end="6"/>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53" presetClass="entr" presetSubtype="16" fill="hold" nodeType="clickEffect">
                                  <p:stCondLst>
                                    <p:cond delay="0"/>
                                  </p:stCondLst>
                                  <p:childTnLst>
                                    <p:set>
                                      <p:cBhvr>
                                        <p:cTn id="43" dur="1" fill="hold">
                                          <p:stCondLst>
                                            <p:cond delay="0"/>
                                          </p:stCondLst>
                                        </p:cTn>
                                        <p:tgtEl>
                                          <p:spTgt spid="3">
                                            <p:txEl>
                                              <p:pRg st="7" end="7"/>
                                            </p:txEl>
                                          </p:spTgt>
                                        </p:tgtEl>
                                        <p:attrNameLst>
                                          <p:attrName>style.visibility</p:attrName>
                                        </p:attrNameLst>
                                      </p:cBhvr>
                                      <p:to>
                                        <p:strVal val="visible"/>
                                      </p:to>
                                    </p:set>
                                    <p:anim calcmode="lin" valueType="num">
                                      <p:cBhvr>
                                        <p:cTn id="44"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45"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46" dur="500"/>
                                        <p:tgtEl>
                                          <p:spTgt spid="3">
                                            <p:txEl>
                                              <p:pRg st="7" end="7"/>
                                            </p:txEl>
                                          </p:spTgt>
                                        </p:tgtEl>
                                      </p:cBhvr>
                                    </p:animEffect>
                                  </p:childTnLst>
                                </p:cTn>
                              </p:par>
                              <p:par>
                                <p:cTn id="47" presetID="53" presetClass="entr" presetSubtype="16" fill="hold" nodeType="with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p:cTn id="49"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51" dur="500"/>
                                        <p:tgtEl>
                                          <p:spTgt spid="3">
                                            <p:txEl>
                                              <p:pRg st="8" end="8"/>
                                            </p:txEl>
                                          </p:spTgt>
                                        </p:tgtEl>
                                      </p:cBhvr>
                                    </p:animEffect>
                                  </p:childTnLst>
                                </p:cTn>
                              </p:par>
                              <p:par>
                                <p:cTn id="52" presetID="53" presetClass="entr" presetSubtype="16" fill="hold" nodeType="withEffect">
                                  <p:stCondLst>
                                    <p:cond delay="0"/>
                                  </p:stCondLst>
                                  <p:childTnLst>
                                    <p:set>
                                      <p:cBhvr>
                                        <p:cTn id="53" dur="1" fill="hold">
                                          <p:stCondLst>
                                            <p:cond delay="0"/>
                                          </p:stCondLst>
                                        </p:cTn>
                                        <p:tgtEl>
                                          <p:spTgt spid="3">
                                            <p:txEl>
                                              <p:pRg st="9" end="9"/>
                                            </p:txEl>
                                          </p:spTgt>
                                        </p:tgtEl>
                                        <p:attrNameLst>
                                          <p:attrName>style.visibility</p:attrName>
                                        </p:attrNameLst>
                                      </p:cBhvr>
                                      <p:to>
                                        <p:strVal val="visible"/>
                                      </p:to>
                                    </p:set>
                                    <p:anim calcmode="lin" valueType="num">
                                      <p:cBhvr>
                                        <p:cTn id="54" dur="500" fill="hold"/>
                                        <p:tgtEl>
                                          <p:spTgt spid="3">
                                            <p:txEl>
                                              <p:pRg st="9" end="9"/>
                                            </p:txEl>
                                          </p:spTgt>
                                        </p:tgtEl>
                                        <p:attrNameLst>
                                          <p:attrName>ppt_w</p:attrName>
                                        </p:attrNameLst>
                                      </p:cBhvr>
                                      <p:tavLst>
                                        <p:tav tm="0">
                                          <p:val>
                                            <p:fltVal val="0"/>
                                          </p:val>
                                        </p:tav>
                                        <p:tav tm="100000">
                                          <p:val>
                                            <p:strVal val="#ppt_w"/>
                                          </p:val>
                                        </p:tav>
                                      </p:tavLst>
                                    </p:anim>
                                    <p:anim calcmode="lin" valueType="num">
                                      <p:cBhvr>
                                        <p:cTn id="55" dur="500" fill="hold"/>
                                        <p:tgtEl>
                                          <p:spTgt spid="3">
                                            <p:txEl>
                                              <p:pRg st="9" end="9"/>
                                            </p:txEl>
                                          </p:spTgt>
                                        </p:tgtEl>
                                        <p:attrNameLst>
                                          <p:attrName>ppt_h</p:attrName>
                                        </p:attrNameLst>
                                      </p:cBhvr>
                                      <p:tavLst>
                                        <p:tav tm="0">
                                          <p:val>
                                            <p:fltVal val="0"/>
                                          </p:val>
                                        </p:tav>
                                        <p:tav tm="100000">
                                          <p:val>
                                            <p:strVal val="#ppt_h"/>
                                          </p:val>
                                        </p:tav>
                                      </p:tavLst>
                                    </p:anim>
                                    <p:animEffect transition="in" filter="fade">
                                      <p:cBhvr>
                                        <p:cTn id="56"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HIGHLIGHTER" val="false"/>
</p:tagLst>
</file>

<file path=ppt/tags/tag10.xml><?xml version="1.0" encoding="utf-8"?>
<p:tagLst xmlns:a="http://schemas.openxmlformats.org/drawingml/2006/main" xmlns:r="http://schemas.openxmlformats.org/officeDocument/2006/relationships" xmlns:p="http://schemas.openxmlformats.org/presentationml/2006/main">
  <p:tag name="HIGHLIGHTER" val="false"/>
</p:tagLst>
</file>

<file path=ppt/tags/tag11.xml><?xml version="1.0" encoding="utf-8"?>
<p:tagLst xmlns:a="http://schemas.openxmlformats.org/drawingml/2006/main" xmlns:r="http://schemas.openxmlformats.org/officeDocument/2006/relationships" xmlns:p="http://schemas.openxmlformats.org/presentationml/2006/main">
  <p:tag name="HIGHLIGHTER" val="false"/>
</p:tagLst>
</file>

<file path=ppt/tags/tag2.xml><?xml version="1.0" encoding="utf-8"?>
<p:tagLst xmlns:a="http://schemas.openxmlformats.org/drawingml/2006/main" xmlns:r="http://schemas.openxmlformats.org/officeDocument/2006/relationships" xmlns:p="http://schemas.openxmlformats.org/presentationml/2006/main">
  <p:tag name="HIGHLIGHTER" val="false"/>
</p:tagLst>
</file>

<file path=ppt/tags/tag3.xml><?xml version="1.0" encoding="utf-8"?>
<p:tagLst xmlns:a="http://schemas.openxmlformats.org/drawingml/2006/main" xmlns:r="http://schemas.openxmlformats.org/officeDocument/2006/relationships" xmlns:p="http://schemas.openxmlformats.org/presentationml/2006/main">
  <p:tag name="HIGHLIGHTER" val="false"/>
</p:tagLst>
</file>

<file path=ppt/tags/tag4.xml><?xml version="1.0" encoding="utf-8"?>
<p:tagLst xmlns:a="http://schemas.openxmlformats.org/drawingml/2006/main" xmlns:r="http://schemas.openxmlformats.org/officeDocument/2006/relationships" xmlns:p="http://schemas.openxmlformats.org/presentationml/2006/main">
  <p:tag name="HIGHLIGHTER" val="false"/>
</p:tagLst>
</file>

<file path=ppt/tags/tag5.xml><?xml version="1.0" encoding="utf-8"?>
<p:tagLst xmlns:a="http://schemas.openxmlformats.org/drawingml/2006/main" xmlns:r="http://schemas.openxmlformats.org/officeDocument/2006/relationships" xmlns:p="http://schemas.openxmlformats.org/presentationml/2006/main">
  <p:tag name="HIGHLIGHTER" val="false"/>
</p:tagLst>
</file>

<file path=ppt/tags/tag6.xml><?xml version="1.0" encoding="utf-8"?>
<p:tagLst xmlns:a="http://schemas.openxmlformats.org/drawingml/2006/main" xmlns:r="http://schemas.openxmlformats.org/officeDocument/2006/relationships" xmlns:p="http://schemas.openxmlformats.org/presentationml/2006/main">
  <p:tag name="HIGHLIGHTER" val="false"/>
</p:tagLst>
</file>

<file path=ppt/tags/tag7.xml><?xml version="1.0" encoding="utf-8"?>
<p:tagLst xmlns:a="http://schemas.openxmlformats.org/drawingml/2006/main" xmlns:r="http://schemas.openxmlformats.org/officeDocument/2006/relationships" xmlns:p="http://schemas.openxmlformats.org/presentationml/2006/main">
  <p:tag name="HIGHLIGHTER" val="false"/>
</p:tagLst>
</file>

<file path=ppt/tags/tag8.xml><?xml version="1.0" encoding="utf-8"?>
<p:tagLst xmlns:a="http://schemas.openxmlformats.org/drawingml/2006/main" xmlns:r="http://schemas.openxmlformats.org/officeDocument/2006/relationships" xmlns:p="http://schemas.openxmlformats.org/presentationml/2006/main">
  <p:tag name="HIGHLIGHTER" val="false"/>
</p:tagLst>
</file>

<file path=ppt/tags/tag9.xml><?xml version="1.0" encoding="utf-8"?>
<p:tagLst xmlns:a="http://schemas.openxmlformats.org/drawingml/2006/main" xmlns:r="http://schemas.openxmlformats.org/officeDocument/2006/relationships" xmlns:p="http://schemas.openxmlformats.org/presentationml/2006/main">
  <p:tag name="HIGHLIGHTER" val="false"/>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TM03090434[[fn=Wood Type]]</Template>
  <TotalTime>1431</TotalTime>
  <Words>4001</Words>
  <Application>Microsoft Macintosh PowerPoint</Application>
  <PresentationFormat>Custom</PresentationFormat>
  <Paragraphs>488</Paragraphs>
  <Slides>41</Slides>
  <Notes>0</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Wood Type</vt:lpstr>
      <vt:lpstr>Ralph Ellison </vt:lpstr>
      <vt:lpstr>Background information on the author</vt:lpstr>
      <vt:lpstr>Historical information</vt:lpstr>
      <vt:lpstr>Debate Within the Black Community</vt:lpstr>
      <vt:lpstr>Characteristics of the genre</vt:lpstr>
      <vt:lpstr>Plot summary </vt:lpstr>
      <vt:lpstr>Structure of the novel </vt:lpstr>
      <vt:lpstr>The prologue Part 1</vt:lpstr>
      <vt:lpstr>The prologue part 2</vt:lpstr>
      <vt:lpstr>Chapter 1: Battle Royal part 1</vt:lpstr>
      <vt:lpstr>Chapter 1: battle royal part 2</vt:lpstr>
      <vt:lpstr>Chapters 2 – 3 Norton &amp; the Golden Day part 1</vt:lpstr>
      <vt:lpstr>Chapters 2-3 Norton &amp; the Golden Day part 2</vt:lpstr>
      <vt:lpstr>Chapters 4-6: Return &amp; Exile from the College 1 </vt:lpstr>
      <vt:lpstr>Chapters 4-6: Return &amp; Exile from the College 2 </vt:lpstr>
      <vt:lpstr>Chapters 7 – 9 Trip &amp; Arrival in NYC part 1</vt:lpstr>
      <vt:lpstr>Chapters 7-9: Trip &amp; Arrival in NYC part 2</vt:lpstr>
      <vt:lpstr>Chapters 10-11: Liberty Paints part 1</vt:lpstr>
      <vt:lpstr>Chapters 10-11: Liberty Paints part 2</vt:lpstr>
      <vt:lpstr>Chapters 12-13: Mary &amp; the Eviction part 1</vt:lpstr>
      <vt:lpstr>Chapters 12-13: Mary &amp; the Eviction part 2</vt:lpstr>
      <vt:lpstr>Chapters 14-15: The Brotherhood part 1</vt:lpstr>
      <vt:lpstr>Chapters 16-17: First Brotherhood Speech &amp; Ras 1</vt:lpstr>
      <vt:lpstr>Chapters 16-17: First Brotherhood Speech &amp; Ras 2</vt:lpstr>
      <vt:lpstr>Chapters 18-19: Nameless Note &amp; Woman Question</vt:lpstr>
      <vt:lpstr>Chapters 20-21: Clifton’s Death and Funeral 1</vt:lpstr>
      <vt:lpstr>Chapters 20-21: Clifton’s Death and Funeral 2</vt:lpstr>
      <vt:lpstr>Chapters 22-24: Return to Harlem &amp; Rinehart 1</vt:lpstr>
      <vt:lpstr>Chapters 22-24: Return to Harlem &amp; Rinehart 2</vt:lpstr>
      <vt:lpstr>Chapter 25: Riot part 1</vt:lpstr>
      <vt:lpstr>Chapter 25: Riot part 2</vt:lpstr>
      <vt:lpstr>Epilogue </vt:lpstr>
      <vt:lpstr>Epilogue part 2 </vt:lpstr>
      <vt:lpstr>Characters </vt:lpstr>
      <vt:lpstr>Characters continued </vt:lpstr>
      <vt:lpstr>Literary Devices</vt:lpstr>
      <vt:lpstr>Literary Devices continued </vt:lpstr>
      <vt:lpstr>Symbols/ the sambo doll and the coin bank</vt:lpstr>
      <vt:lpstr>Symbols/sambo doll and the coin bank </vt:lpstr>
      <vt:lpstr>themes</vt:lpstr>
      <vt:lpstr>Themes continued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Ralph Ellison</dc:title>
  <dc:creator>Yasmin M. Griffin</dc:creator>
  <cp:lastModifiedBy>Sandra Effinger</cp:lastModifiedBy>
  <cp:revision>78</cp:revision>
  <dcterms:created xsi:type="dcterms:W3CDTF">2016-12-04T15:35:11Z</dcterms:created>
  <dcterms:modified xsi:type="dcterms:W3CDTF">2022-11-18T14:46:43Z</dcterms:modified>
</cp:coreProperties>
</file>